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419" r:id="rId2"/>
    <p:sldId id="395" r:id="rId3"/>
    <p:sldId id="453" r:id="rId4"/>
    <p:sldId id="444" r:id="rId5"/>
    <p:sldId id="451" r:id="rId6"/>
    <p:sldId id="459" r:id="rId7"/>
    <p:sldId id="461" r:id="rId8"/>
    <p:sldId id="465" r:id="rId9"/>
    <p:sldId id="462" r:id="rId10"/>
    <p:sldId id="467" r:id="rId11"/>
    <p:sldId id="468" r:id="rId12"/>
    <p:sldId id="466" r:id="rId13"/>
    <p:sldId id="460" r:id="rId14"/>
    <p:sldId id="463" r:id="rId15"/>
    <p:sldId id="373" r:id="rId16"/>
    <p:sldId id="293" r:id="rId17"/>
  </p:sldIdLst>
  <p:sldSz cx="12192000" cy="6858000"/>
  <p:notesSz cx="6858000" cy="9144000"/>
  <p:embeddedFontLst>
    <p:embeddedFont>
      <p:font typeface="맑은 고딕" panose="020B0503020000020004" pitchFamily="34" charset="-127"/>
      <p:regular r:id="rId20"/>
      <p:bold r:id="rId21"/>
    </p:embeddedFont>
    <p:embeddedFont>
      <p:font typeface="Arial Black" panose="020B0A04020102020204" pitchFamily="34" charset="0"/>
      <p:bold r:id="rId22"/>
    </p:embeddedFont>
    <p:embeddedFont>
      <p:font typeface="Bahnschrift" panose="020B0502040204020203" pitchFamily="34" charset="0"/>
      <p:regular r:id="rId23"/>
      <p:bold r:id="rId24"/>
    </p:embeddedFont>
    <p:embeddedFont>
      <p:font typeface="Bahnschrift SemiBold" panose="020B0502040204020203" pitchFamily="34" charset="0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252F"/>
    <a:srgbClr val="FFC120"/>
    <a:srgbClr val="ED4264"/>
    <a:srgbClr val="0B87F9"/>
    <a:srgbClr val="CBE2F4"/>
    <a:srgbClr val="FEFBEF"/>
    <a:srgbClr val="F7CD39"/>
    <a:srgbClr val="D6F6F1"/>
    <a:srgbClr val="6D69F4"/>
    <a:srgbClr val="16BA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066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9230B0E-39ED-45EA-AD95-669D0616B3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82B798-201A-4B14-B1F0-6A660C5C72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2F5857-B39B-4284-A086-C6DE2719C9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3EF34-7656-4396-AEBE-2B554E5E93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782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2026-02-18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994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F51458D-D7CA-44C9-A930-5A82E23A8C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42"/>
          <a:stretch/>
        </p:blipFill>
        <p:spPr>
          <a:xfrm>
            <a:off x="712269" y="0"/>
            <a:ext cx="11479731" cy="6858000"/>
          </a:xfrm>
          <a:prstGeom prst="rect">
            <a:avLst/>
          </a:prstGeom>
        </p:spPr>
      </p:pic>
      <p:sp>
        <p:nvSpPr>
          <p:cNvPr id="34" name="그림 개체 틀 2">
            <a:extLst>
              <a:ext uri="{FF2B5EF4-FFF2-40B4-BE49-F238E27FC236}">
                <a16:creationId xmlns:a16="http://schemas.microsoft.com/office/drawing/2014/main" id="{A8F15D11-6383-45E7-AF90-F421BCBEECAF}"/>
              </a:ext>
            </a:extLst>
          </p:cNvPr>
          <p:cNvSpPr>
            <a:spLocks noGrp="1"/>
          </p:cNvSpPr>
          <p:nvPr userDrawn="1">
            <p:ph type="pic" sz="quarter" idx="15" hasCustomPrompt="1"/>
          </p:nvPr>
        </p:nvSpPr>
        <p:spPr>
          <a:xfrm>
            <a:off x="6948423" y="1400420"/>
            <a:ext cx="4054844" cy="405716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8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F3E3B99-D9E6-436C-92CD-677D0A361E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776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AA87DF9-C4F4-43B3-BBC4-32DF7680BC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그림 개체 틀 11">
            <a:extLst>
              <a:ext uri="{FF2B5EF4-FFF2-40B4-BE49-F238E27FC236}">
                <a16:creationId xmlns:a16="http://schemas.microsoft.com/office/drawing/2014/main" id="{9AADED82-02C7-46D4-B9CD-429C201109C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75032" y="1219200"/>
            <a:ext cx="2142067" cy="4423546"/>
          </a:xfrm>
          <a:prstGeom prst="roundRect">
            <a:avLst>
              <a:gd name="adj" fmla="val 1369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55605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3CCBE9C-AB6B-455F-AAB1-DB8509EBA9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그림 개체 틀 5">
            <a:extLst>
              <a:ext uri="{FF2B5EF4-FFF2-40B4-BE49-F238E27FC236}">
                <a16:creationId xmlns:a16="http://schemas.microsoft.com/office/drawing/2014/main" id="{7ED0668F-51BE-4F5F-8334-4CE4AAAAF44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40810" y="1203960"/>
            <a:ext cx="5842310" cy="4450080"/>
          </a:xfrm>
          <a:prstGeom prst="roundRect">
            <a:avLst>
              <a:gd name="adj" fmla="val 494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10462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4209E419-C63C-4AEC-ABE4-9F969B9E7B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그림 개체 틀 8">
            <a:extLst>
              <a:ext uri="{FF2B5EF4-FFF2-40B4-BE49-F238E27FC236}">
                <a16:creationId xmlns:a16="http://schemas.microsoft.com/office/drawing/2014/main" id="{59A5A11B-6FC2-4131-B9BC-9A51F1263BA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51001" y="1092200"/>
            <a:ext cx="6452466" cy="4267200"/>
          </a:xfrm>
          <a:prstGeom prst="roundRect">
            <a:avLst>
              <a:gd name="adj" fmla="val 2113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45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15791B4-F985-4819-B56D-DF36EB5C15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83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094A4FC-3C3D-4D5B-BB40-A11B2ACFC6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791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F10D1FF-DA87-40B5-AFD5-58B00234A9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35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7CF97FD-D684-4FCE-BC5A-028D24328F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053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26B209A-877D-45DB-92B9-2E8D76049A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337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257B5A7-1177-46EB-ACAA-38B1091EB7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108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CCCC959-48EF-41D8-878F-4003FE3D49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5587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3BFEEAF-0C6A-476E-ACE8-B19DB8A2EA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4843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A570DBE-E0EA-49EB-B548-BA1C4B04A3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456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1165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7A8CBF8-0958-45D4-BC80-1D3E58C810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499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5FF0DD5-5857-464B-A3EC-65C7ABDED9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56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F4061BD-FFBB-4B21-A60A-EBE939BED6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370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EAF6810-DE9F-46BE-BD33-5FE98EBA37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001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A0430CC-6566-4022-85DD-46C0BE699CB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7396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E7F20F8-243E-4A18-AED0-1B279B68DC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70D0E821-4D0E-48B8-ADD8-DB86F3E3D76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35327" y="1443790"/>
            <a:ext cx="4320000" cy="432000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49344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919F3B4-21D4-4281-A759-208E5A25B4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8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687" r:id="rId22"/>
    <p:sldLayoutId id="2147483664" r:id="rId2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D8F916B2-4F4A-4B46-84C5-9F10E8117ACA}"/>
              </a:ext>
            </a:extLst>
          </p:cNvPr>
          <p:cNvSpPr txBox="1"/>
          <p:nvPr/>
        </p:nvSpPr>
        <p:spPr>
          <a:xfrm>
            <a:off x="4913145" y="254797"/>
            <a:ext cx="7100846" cy="286232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ru-RU" altLang="ko-KR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«Виртуальный мир» – симулятор живых существ с памятью, эмоциями и веб-интерфейсом</a:t>
            </a:r>
            <a:endParaRPr lang="ko-KR" altLang="en-US" sz="3600" dirty="0">
              <a:solidFill>
                <a:schemeClr val="bg1">
                  <a:lumMod val="9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8000D0-78FC-4E0F-A8E7-47504CE32604}"/>
              </a:ext>
            </a:extLst>
          </p:cNvPr>
          <p:cNvSpPr txBox="1"/>
          <p:nvPr/>
        </p:nvSpPr>
        <p:spPr>
          <a:xfrm>
            <a:off x="429851" y="865609"/>
            <a:ext cx="3298583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ru-RU" altLang="ko-KR" sz="2400" dirty="0">
                <a:solidFill>
                  <a:srgbClr val="FFC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ХАКАТОН</a:t>
            </a:r>
          </a:p>
          <a:p>
            <a:r>
              <a:rPr lang="ru-RU" altLang="ko-KR" sz="2400" b="1" dirty="0">
                <a:solidFill>
                  <a:srgbClr val="FFC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«КИБЕР РЫВОК»</a:t>
            </a:r>
            <a:endParaRPr lang="ko-KR" altLang="en-US" sz="2400" b="1" dirty="0">
              <a:solidFill>
                <a:srgbClr val="FFC1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186EE0-7E59-4523-B09E-94E592EC2AD3}"/>
              </a:ext>
            </a:extLst>
          </p:cNvPr>
          <p:cNvSpPr txBox="1"/>
          <p:nvPr/>
        </p:nvSpPr>
        <p:spPr>
          <a:xfrm>
            <a:off x="429852" y="1703713"/>
            <a:ext cx="2978799" cy="40011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/>
          <a:p>
            <a:r>
              <a:rPr lang="ru-RU" altLang="ko-KR" sz="2000" dirty="0">
                <a:solidFill>
                  <a:srgbClr val="FFC120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18</a:t>
            </a:r>
            <a:r>
              <a:rPr lang="en-US" altLang="ko-KR" sz="2000" dirty="0">
                <a:solidFill>
                  <a:srgbClr val="FFC120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.</a:t>
            </a:r>
            <a:r>
              <a:rPr lang="ru-RU" altLang="ko-KR" sz="2000" dirty="0">
                <a:solidFill>
                  <a:srgbClr val="FFC120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02</a:t>
            </a:r>
            <a:r>
              <a:rPr lang="en-US" altLang="ko-KR" sz="2000" dirty="0">
                <a:solidFill>
                  <a:srgbClr val="FFC120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.20</a:t>
            </a:r>
            <a:r>
              <a:rPr lang="ru-RU" altLang="ko-KR" sz="2000" dirty="0">
                <a:solidFill>
                  <a:srgbClr val="FFC120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26</a:t>
            </a:r>
            <a:endParaRPr lang="en-US" altLang="ko-KR" sz="2000" dirty="0">
              <a:solidFill>
                <a:srgbClr val="FFC120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B26BE3-C917-4E1C-B02F-DDCA2D6A9987}"/>
              </a:ext>
            </a:extLst>
          </p:cNvPr>
          <p:cNvSpPr txBox="1"/>
          <p:nvPr/>
        </p:nvSpPr>
        <p:spPr>
          <a:xfrm>
            <a:off x="447794" y="4399061"/>
            <a:ext cx="318317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Bahnschrift" panose="020B0502040204020203" pitchFamily="34" charset="0"/>
                <a:cs typeface="Arial" panose="020B0604020202020204" pitchFamily="34" charset="0"/>
              </a:rPr>
              <a:t>Команда </a:t>
            </a:r>
            <a:r>
              <a:rPr lang="en-US" sz="2000" b="1" dirty="0">
                <a:latin typeface="Bahnschrift" panose="020B0502040204020203" pitchFamily="34" charset="0"/>
                <a:cs typeface="Arial" panose="020B0604020202020204" pitchFamily="34" charset="0"/>
              </a:rPr>
              <a:t>t34M4 n3 R4k0V</a:t>
            </a:r>
            <a:endParaRPr lang="ru-RU" sz="2000" b="1" dirty="0">
              <a:latin typeface="Bahnschrift" panose="020B0502040204020203" pitchFamily="34" charset="0"/>
              <a:cs typeface="Arial" panose="020B0604020202020204" pitchFamily="34" charset="0"/>
            </a:endParaRPr>
          </a:p>
          <a:p>
            <a:endParaRPr lang="ru-RU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Bahnschrift SemiBold" panose="020B0502040204020203" pitchFamily="34" charset="0"/>
                <a:cs typeface="Arial" panose="020B0604020202020204" pitchFamily="34" charset="0"/>
              </a:rPr>
              <a:t>Абдуллина Вилена</a:t>
            </a:r>
          </a:p>
          <a:p>
            <a:r>
              <a:rPr lang="ru-RU" dirty="0">
                <a:latin typeface="Bahnschrift SemiBold" panose="020B0502040204020203" pitchFamily="34" charset="0"/>
                <a:cs typeface="Arial" panose="020B0604020202020204" pitchFamily="34" charset="0"/>
              </a:rPr>
              <a:t>Георгиев Матвей</a:t>
            </a:r>
          </a:p>
          <a:p>
            <a:r>
              <a:rPr lang="ru-RU" dirty="0" err="1">
                <a:latin typeface="Bahnschrift SemiBold" panose="020B0502040204020203" pitchFamily="34" charset="0"/>
                <a:cs typeface="Arial" panose="020B0604020202020204" pitchFamily="34" charset="0"/>
              </a:rPr>
              <a:t>Замышляев</a:t>
            </a:r>
            <a:r>
              <a:rPr lang="ru-RU" dirty="0">
                <a:latin typeface="Bahnschrift SemiBold" panose="020B0502040204020203" pitchFamily="34" charset="0"/>
                <a:cs typeface="Arial" panose="020B0604020202020204" pitchFamily="34" charset="0"/>
              </a:rPr>
              <a:t> Антон</a:t>
            </a:r>
          </a:p>
          <a:p>
            <a:r>
              <a:rPr lang="ru-RU" dirty="0" err="1">
                <a:latin typeface="Bahnschrift SemiBold" panose="020B0502040204020203" pitchFamily="34" charset="0"/>
                <a:cs typeface="Arial" panose="020B0604020202020204" pitchFamily="34" charset="0"/>
              </a:rPr>
              <a:t>Летнев</a:t>
            </a:r>
            <a:r>
              <a:rPr lang="ru-RU" dirty="0">
                <a:latin typeface="Bahnschrift SemiBold" panose="020B0502040204020203" pitchFamily="34" charset="0"/>
                <a:cs typeface="Arial" panose="020B0604020202020204" pitchFamily="34" charset="0"/>
              </a:rPr>
              <a:t> Георгий</a:t>
            </a:r>
          </a:p>
          <a:p>
            <a:r>
              <a:rPr lang="ru-RU" dirty="0" err="1">
                <a:latin typeface="Bahnschrift SemiBold" panose="020B0502040204020203" pitchFamily="34" charset="0"/>
                <a:cs typeface="Arial" panose="020B0604020202020204" pitchFamily="34" charset="0"/>
              </a:rPr>
              <a:t>Чубарь</a:t>
            </a:r>
            <a:r>
              <a:rPr lang="ru-RU" dirty="0">
                <a:latin typeface="Bahnschrift SemiBold" panose="020B0502040204020203" pitchFamily="34" charset="0"/>
                <a:cs typeface="Arial" panose="020B0604020202020204" pitchFamily="34" charset="0"/>
              </a:rPr>
              <a:t> Алексей</a:t>
            </a:r>
          </a:p>
        </p:txBody>
      </p:sp>
    </p:spTree>
    <p:extLst>
      <p:ext uri="{BB962C8B-B14F-4D97-AF65-F5344CB8AC3E}">
        <p14:creationId xmlns:p14="http://schemas.microsoft.com/office/powerpoint/2010/main" val="2913447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AAC352-470E-4506-9557-4C6E252EEA41}"/>
              </a:ext>
            </a:extLst>
          </p:cNvPr>
          <p:cNvSpPr txBox="1"/>
          <p:nvPr/>
        </p:nvSpPr>
        <p:spPr>
          <a:xfrm>
            <a:off x="1979719" y="315216"/>
            <a:ext cx="5592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Визуализация на </a:t>
            </a:r>
            <a:r>
              <a:rPr lang="ru-RU" sz="3200" b="1" dirty="0" err="1">
                <a:latin typeface="Bahnschrift" panose="020B0502040204020203" pitchFamily="34" charset="0"/>
              </a:rPr>
              <a:t>дашборде</a:t>
            </a:r>
            <a:endParaRPr lang="ru-RU" sz="3200" b="1" dirty="0">
              <a:latin typeface="Bahnschrift" panose="020B0502040204020203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4020076-E131-44F8-9A95-9AE24E0B80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44" b="40194"/>
          <a:stretch/>
        </p:blipFill>
        <p:spPr>
          <a:xfrm>
            <a:off x="559010" y="1340528"/>
            <a:ext cx="2841418" cy="504251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E3D0366-6A52-4C44-BF04-EC0E8BE88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542" y="1715609"/>
            <a:ext cx="7637755" cy="429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51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136CF49-8DC5-47FE-A605-321BCE68473C}"/>
              </a:ext>
            </a:extLst>
          </p:cNvPr>
          <p:cNvSpPr/>
          <p:nvPr/>
        </p:nvSpPr>
        <p:spPr>
          <a:xfrm>
            <a:off x="208066" y="359090"/>
            <a:ext cx="85539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>
                <a:latin typeface="Bahnschrift" panose="020B0502040204020203" pitchFamily="34" charset="0"/>
              </a:rPr>
              <a:t>Визуализация взаимоотношений и характеристик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FB6C9CE-A699-4355-9F1E-2DD81999A2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5" t="74672" r="45693"/>
          <a:stretch/>
        </p:blipFill>
        <p:spPr>
          <a:xfrm>
            <a:off x="1174187" y="2200618"/>
            <a:ext cx="5365697" cy="300953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2925457-3428-4BC0-A7D6-C400EDF9F8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22" b="45784"/>
          <a:stretch/>
        </p:blipFill>
        <p:spPr>
          <a:xfrm>
            <a:off x="8181212" y="1429866"/>
            <a:ext cx="2653045" cy="4551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018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5B59F6-8C8A-430D-8568-C4C4AC4F368D}"/>
              </a:ext>
            </a:extLst>
          </p:cNvPr>
          <p:cNvSpPr txBox="1"/>
          <p:nvPr/>
        </p:nvSpPr>
        <p:spPr>
          <a:xfrm>
            <a:off x="668573" y="357197"/>
            <a:ext cx="5743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latin typeface="Bahnschrift" panose="020B0502040204020203" pitchFamily="34" charset="0"/>
              </a:rPr>
              <a:t>Сцена симуляции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BB4039-D140-4B04-8689-5D062E374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071" y="1003528"/>
            <a:ext cx="3042607" cy="209834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A42809-91E9-471E-91D5-BC8D7B03B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73" y="1866705"/>
            <a:ext cx="5574961" cy="312458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4158975-FCF9-4B10-A1A8-36BC99B55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9071" y="3429000"/>
            <a:ext cx="3863589" cy="283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74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3D63D1-0A13-4302-AB40-4C234CC76105}"/>
              </a:ext>
            </a:extLst>
          </p:cNvPr>
          <p:cNvSpPr txBox="1"/>
          <p:nvPr/>
        </p:nvSpPr>
        <p:spPr>
          <a:xfrm>
            <a:off x="3516885" y="2856088"/>
            <a:ext cx="47482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4400" b="1" dirty="0">
                <a:solidFill>
                  <a:srgbClr val="1C252F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Анализ развития</a:t>
            </a:r>
            <a:endParaRPr lang="en-US" altLang="ko-KR" sz="4400" b="1" dirty="0">
              <a:solidFill>
                <a:srgbClr val="1C252F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F97C5D-3DAC-45AC-A5DA-B694487243BE}"/>
              </a:ext>
            </a:extLst>
          </p:cNvPr>
          <p:cNvSpPr txBox="1"/>
          <p:nvPr/>
        </p:nvSpPr>
        <p:spPr>
          <a:xfrm>
            <a:off x="3516885" y="3772831"/>
            <a:ext cx="4399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ko-KR" sz="1400" dirty="0">
                <a:solidFill>
                  <a:srgbClr val="1C252F"/>
                </a:solidFill>
                <a:latin typeface="Bahnschrift" panose="020B0502040204020203" pitchFamily="34" charset="0"/>
              </a:rPr>
              <a:t>Анализ и представление возможных путей развития программного продукта в дальнейшем</a:t>
            </a:r>
            <a:endParaRPr lang="en-US" altLang="ko-KR" sz="140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FD2A4B-D715-4222-9267-681B080F8BE5}"/>
              </a:ext>
            </a:extLst>
          </p:cNvPr>
          <p:cNvSpPr txBox="1"/>
          <p:nvPr/>
        </p:nvSpPr>
        <p:spPr>
          <a:xfrm>
            <a:off x="8122958" y="2705725"/>
            <a:ext cx="23012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800" dirty="0">
                <a:solidFill>
                  <a:srgbClr val="1C252F"/>
                </a:solidFill>
                <a:latin typeface="+mj-lt"/>
                <a:cs typeface="Arial" panose="020B0604020202020204" pitchFamily="34" charset="0"/>
              </a:rPr>
              <a:t>0</a:t>
            </a:r>
            <a:r>
              <a:rPr lang="ru-RU" altLang="ko-KR" sz="8800" dirty="0">
                <a:solidFill>
                  <a:srgbClr val="1C252F"/>
                </a:solidFill>
                <a:latin typeface="+mj-lt"/>
                <a:cs typeface="Arial" panose="020B0604020202020204" pitchFamily="34" charset="0"/>
              </a:rPr>
              <a:t>3</a:t>
            </a:r>
            <a:endParaRPr lang="en-US" altLang="ko-KR" sz="8800" dirty="0">
              <a:solidFill>
                <a:srgbClr val="1C252F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969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C3D381-6318-48D5-A041-E84707B44873}"/>
              </a:ext>
            </a:extLst>
          </p:cNvPr>
          <p:cNvSpPr txBox="1"/>
          <p:nvPr/>
        </p:nvSpPr>
        <p:spPr>
          <a:xfrm>
            <a:off x="159798" y="701335"/>
            <a:ext cx="44654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Bahnschrift" panose="020B0502040204020203" pitchFamily="34" charset="0"/>
              </a:rPr>
              <a:t>Идеи по дальнейшему развитию продукта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8435E2-33A5-48F8-80A4-3ABA2DB9523B}"/>
              </a:ext>
            </a:extLst>
          </p:cNvPr>
          <p:cNvSpPr txBox="1"/>
          <p:nvPr/>
        </p:nvSpPr>
        <p:spPr>
          <a:xfrm>
            <a:off x="408373" y="2752077"/>
            <a:ext cx="48294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Bahnschrift" panose="020B0502040204020203" pitchFamily="34" charset="0"/>
              </a:rPr>
              <a:t>Геймификация</a:t>
            </a:r>
          </a:p>
          <a:p>
            <a:endParaRPr lang="ru-RU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Bahnschrift" panose="020B0502040204020203" pitchFamily="34" charset="0"/>
              </a:rPr>
              <a:t>Усложнение симуляции</a:t>
            </a:r>
          </a:p>
          <a:p>
            <a:endParaRPr lang="ru-RU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Bahnschrift" panose="020B0502040204020203" pitchFamily="34" charset="0"/>
              </a:rPr>
              <a:t>Расширение пользовательского</a:t>
            </a:r>
          </a:p>
          <a:p>
            <a:r>
              <a:rPr lang="ru-RU" dirty="0">
                <a:solidFill>
                  <a:schemeClr val="bg1"/>
                </a:solidFill>
                <a:latin typeface="Bahnschrift" panose="020B0502040204020203" pitchFamily="34" charset="0"/>
              </a:rPr>
              <a:t>     взаимодействия</a:t>
            </a:r>
          </a:p>
          <a:p>
            <a:endParaRPr lang="ru-RU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Bahnschrift" panose="020B0502040204020203" pitchFamily="34" charset="0"/>
              </a:rPr>
              <a:t>Техническое масштабирование</a:t>
            </a:r>
          </a:p>
          <a:p>
            <a:endParaRPr lang="ru-RU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4098" name="Picture 2" descr="Picture background">
            <a:extLst>
              <a:ext uri="{FF2B5EF4-FFF2-40B4-BE49-F238E27FC236}">
                <a16:creationId xmlns:a16="http://schemas.microsoft.com/office/drawing/2014/main" id="{C1866578-584B-415B-966A-BD5109B022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726342"/>
            <a:ext cx="3900598" cy="261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Picture background">
            <a:extLst>
              <a:ext uri="{FF2B5EF4-FFF2-40B4-BE49-F238E27FC236}">
                <a16:creationId xmlns:a16="http://schemas.microsoft.com/office/drawing/2014/main" id="{576E57DA-3C07-4572-99BD-02839936A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1588" y="3519974"/>
            <a:ext cx="4602039" cy="260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6183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6B5B7022-9DBE-4C13-BB10-D60234EB2A3E}"/>
              </a:ext>
            </a:extLst>
          </p:cNvPr>
          <p:cNvSpPr txBox="1"/>
          <p:nvPr/>
        </p:nvSpPr>
        <p:spPr>
          <a:xfrm>
            <a:off x="710970" y="1595298"/>
            <a:ext cx="3848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4800" b="1" dirty="0">
                <a:solidFill>
                  <a:srgbClr val="1C252F"/>
                </a:solidFill>
                <a:latin typeface="Bahnschrift SemiBold" panose="020B0502040204020203" pitchFamily="34" charset="0"/>
                <a:cs typeface="Arial" panose="020B0604020202020204" pitchFamily="34" charset="0"/>
              </a:rPr>
              <a:t>Заключение</a:t>
            </a:r>
            <a:endParaRPr lang="ko-KR" altLang="en-US" sz="3600" b="1" dirty="0">
              <a:solidFill>
                <a:srgbClr val="1C252F"/>
              </a:solidFill>
              <a:latin typeface="Bahnschrift SemiBold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5F7E385-B9BA-413F-9C03-ADB9447592D2}"/>
              </a:ext>
            </a:extLst>
          </p:cNvPr>
          <p:cNvSpPr txBox="1"/>
          <p:nvPr/>
        </p:nvSpPr>
        <p:spPr>
          <a:xfrm>
            <a:off x="7032319" y="2848065"/>
            <a:ext cx="22882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ko-KR" sz="1400" dirty="0">
                <a:solidFill>
                  <a:schemeClr val="bg1"/>
                </a:solidFill>
                <a:latin typeface="Bahnschrift" panose="020B0502040204020203" pitchFamily="34" charset="0"/>
              </a:rPr>
              <a:t>Разработали веб-приложение с взаимодействием ИИ-агентов</a:t>
            </a:r>
            <a:endParaRPr lang="ko-KR" altLang="en-US" sz="1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DDBE92A-4D19-41AF-AE20-6EC28CCF9058}"/>
              </a:ext>
            </a:extLst>
          </p:cNvPr>
          <p:cNvSpPr/>
          <p:nvPr/>
        </p:nvSpPr>
        <p:spPr>
          <a:xfrm>
            <a:off x="7032318" y="2411264"/>
            <a:ext cx="228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ko-KR" b="1" dirty="0">
                <a:solidFill>
                  <a:schemeClr val="bg1"/>
                </a:solidFill>
                <a:latin typeface="Bahnschrift" panose="020B0502040204020203" pitchFamily="34" charset="0"/>
              </a:rPr>
              <a:t>Продукт</a:t>
            </a:r>
            <a:endParaRPr lang="en-US" altLang="ko-KR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C19E5A4-15E6-4907-B7A0-8C3063150657}"/>
              </a:ext>
            </a:extLst>
          </p:cNvPr>
          <p:cNvSpPr/>
          <p:nvPr/>
        </p:nvSpPr>
        <p:spPr>
          <a:xfrm>
            <a:off x="7032318" y="1980019"/>
            <a:ext cx="2288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01.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D5535F4-D0F2-48EC-8A32-CCBA544CEE1F}"/>
              </a:ext>
            </a:extLst>
          </p:cNvPr>
          <p:cNvSpPr txBox="1"/>
          <p:nvPr/>
        </p:nvSpPr>
        <p:spPr>
          <a:xfrm>
            <a:off x="9537692" y="2848065"/>
            <a:ext cx="22882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ko-KR" sz="1400" dirty="0">
                <a:solidFill>
                  <a:schemeClr val="bg1"/>
                </a:solidFill>
                <a:latin typeface="Bahnschrift" panose="020B0502040204020203" pitchFamily="34" charset="0"/>
              </a:rPr>
              <a:t>Получили опыт работы с языковыми нейронными моделями </a:t>
            </a:r>
            <a:endParaRPr lang="ko-KR" altLang="en-US" sz="1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A7556EAD-29C1-4E98-9159-A0B92BAEA7E7}"/>
              </a:ext>
            </a:extLst>
          </p:cNvPr>
          <p:cNvSpPr/>
          <p:nvPr/>
        </p:nvSpPr>
        <p:spPr>
          <a:xfrm>
            <a:off x="9537691" y="2411264"/>
            <a:ext cx="228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ko-KR" b="1" dirty="0">
                <a:solidFill>
                  <a:schemeClr val="bg1"/>
                </a:solidFill>
                <a:latin typeface="Bahnschrift" panose="020B0502040204020203" pitchFamily="34" charset="0"/>
              </a:rPr>
              <a:t>Опыт</a:t>
            </a:r>
            <a:endParaRPr lang="en-US" altLang="ko-KR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CF54082-C1C2-4F6C-AEAF-EBBD4ED1E561}"/>
              </a:ext>
            </a:extLst>
          </p:cNvPr>
          <p:cNvSpPr/>
          <p:nvPr/>
        </p:nvSpPr>
        <p:spPr>
          <a:xfrm>
            <a:off x="9537691" y="1980019"/>
            <a:ext cx="2288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02.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87DBFEB-5420-446B-8418-EC50953F85AF}"/>
              </a:ext>
            </a:extLst>
          </p:cNvPr>
          <p:cNvSpPr txBox="1"/>
          <p:nvPr/>
        </p:nvSpPr>
        <p:spPr>
          <a:xfrm>
            <a:off x="7032318" y="5297759"/>
            <a:ext cx="2288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ko-KR" sz="1400" dirty="0">
                <a:solidFill>
                  <a:schemeClr val="bg1"/>
                </a:solidFill>
                <a:latin typeface="Bahnschrift" panose="020B0502040204020203" pitchFamily="34" charset="0"/>
              </a:rPr>
              <a:t>Завели полезные в будущем знакомства</a:t>
            </a:r>
            <a:endParaRPr lang="ko-KR" altLang="en-US" sz="1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9EAC555-08D2-4484-A38C-11B909C27C9A}"/>
              </a:ext>
            </a:extLst>
          </p:cNvPr>
          <p:cNvSpPr/>
          <p:nvPr/>
        </p:nvSpPr>
        <p:spPr>
          <a:xfrm>
            <a:off x="7032317" y="4860958"/>
            <a:ext cx="228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ko-KR" b="1" dirty="0">
                <a:solidFill>
                  <a:schemeClr val="bg1"/>
                </a:solidFill>
                <a:latin typeface="Bahnschrift" panose="020B0502040204020203" pitchFamily="34" charset="0"/>
              </a:rPr>
              <a:t>Знакомства</a:t>
            </a:r>
            <a:endParaRPr lang="en-US" altLang="ko-KR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941DA5F-F507-4AF4-AE9C-EE8F21B67B7B}"/>
              </a:ext>
            </a:extLst>
          </p:cNvPr>
          <p:cNvSpPr/>
          <p:nvPr/>
        </p:nvSpPr>
        <p:spPr>
          <a:xfrm>
            <a:off x="7032317" y="4429713"/>
            <a:ext cx="2288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03.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C16B11-E940-48C4-9161-70B0F4DD446D}"/>
              </a:ext>
            </a:extLst>
          </p:cNvPr>
          <p:cNvSpPr txBox="1"/>
          <p:nvPr/>
        </p:nvSpPr>
        <p:spPr>
          <a:xfrm>
            <a:off x="9537692" y="5297759"/>
            <a:ext cx="22882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ko-KR" sz="1400" dirty="0">
                <a:solidFill>
                  <a:schemeClr val="bg1"/>
                </a:solidFill>
                <a:latin typeface="Bahnschrift" panose="020B0502040204020203" pitchFamily="34" charset="0"/>
              </a:rPr>
              <a:t>Насладились проведенным временем на мероприятии</a:t>
            </a:r>
            <a:endParaRPr lang="ko-KR" altLang="en-US" sz="1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C1A7D35-4132-4753-9AD4-A376072E7E56}"/>
              </a:ext>
            </a:extLst>
          </p:cNvPr>
          <p:cNvSpPr/>
          <p:nvPr/>
        </p:nvSpPr>
        <p:spPr>
          <a:xfrm>
            <a:off x="9537691" y="4860958"/>
            <a:ext cx="228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559FA6-9102-4E1E-8A8F-CC3B1A1D7F45}"/>
              </a:ext>
            </a:extLst>
          </p:cNvPr>
          <p:cNvSpPr/>
          <p:nvPr/>
        </p:nvSpPr>
        <p:spPr>
          <a:xfrm>
            <a:off x="9537691" y="4429713"/>
            <a:ext cx="2288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04.</a:t>
            </a:r>
          </a:p>
        </p:txBody>
      </p:sp>
      <p:sp>
        <p:nvSpPr>
          <p:cNvPr id="16" name="직사각형 39">
            <a:extLst>
              <a:ext uri="{FF2B5EF4-FFF2-40B4-BE49-F238E27FC236}">
                <a16:creationId xmlns:a16="http://schemas.microsoft.com/office/drawing/2014/main" id="{E2796B1E-6F12-4E90-BBB2-3DCCCC150AE6}"/>
              </a:ext>
            </a:extLst>
          </p:cNvPr>
          <p:cNvSpPr/>
          <p:nvPr/>
        </p:nvSpPr>
        <p:spPr>
          <a:xfrm>
            <a:off x="9537691" y="4860958"/>
            <a:ext cx="228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ko-KR" b="1" dirty="0">
                <a:solidFill>
                  <a:schemeClr val="bg1"/>
                </a:solidFill>
                <a:latin typeface="Bahnschrift" panose="020B0502040204020203" pitchFamily="34" charset="0"/>
              </a:rPr>
              <a:t>Время</a:t>
            </a:r>
            <a:endParaRPr lang="en-US" altLang="ko-KR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5602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037F470-6ED7-493F-BF8F-0E392AA962B1}"/>
              </a:ext>
            </a:extLst>
          </p:cNvPr>
          <p:cNvSpPr txBox="1"/>
          <p:nvPr/>
        </p:nvSpPr>
        <p:spPr>
          <a:xfrm>
            <a:off x="636650" y="1317135"/>
            <a:ext cx="42634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ko-KR" sz="6000" b="0" dirty="0">
                <a:solidFill>
                  <a:srgbClr val="1C252F"/>
                </a:solidFill>
                <a:latin typeface="Bahnschrift" panose="020B0502040204020203" pitchFamily="34" charset="0"/>
              </a:rPr>
              <a:t>Спасибо за внимание!</a:t>
            </a:r>
            <a:endParaRPr lang="en-US" altLang="ko-KR" sz="6000" b="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E0FDC7-80E3-45B5-B33E-8CA5DEE99158}"/>
              </a:ext>
            </a:extLst>
          </p:cNvPr>
          <p:cNvSpPr txBox="1"/>
          <p:nvPr/>
        </p:nvSpPr>
        <p:spPr>
          <a:xfrm>
            <a:off x="716888" y="3275111"/>
            <a:ext cx="4103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400" dirty="0">
                <a:solidFill>
                  <a:srgbClr val="1C252F"/>
                </a:solidFill>
                <a:latin typeface="Bahnschrift" panose="020B0502040204020203" pitchFamily="34" charset="0"/>
              </a:rPr>
              <a:t>Будем рады ответить на ваши вопросы</a:t>
            </a:r>
            <a:endParaRPr lang="ko-KR" altLang="en-US" sz="140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3D63D1-0A13-4302-AB40-4C234CC76105}"/>
              </a:ext>
            </a:extLst>
          </p:cNvPr>
          <p:cNvSpPr txBox="1"/>
          <p:nvPr/>
        </p:nvSpPr>
        <p:spPr>
          <a:xfrm>
            <a:off x="3516885" y="2856088"/>
            <a:ext cx="47482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4400" b="1" dirty="0">
                <a:solidFill>
                  <a:srgbClr val="1C252F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Подготовка</a:t>
            </a:r>
            <a:endParaRPr lang="en-US" altLang="ko-KR" sz="4400" b="1" dirty="0">
              <a:solidFill>
                <a:srgbClr val="1C252F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F97C5D-3DAC-45AC-A5DA-B694487243BE}"/>
              </a:ext>
            </a:extLst>
          </p:cNvPr>
          <p:cNvSpPr txBox="1"/>
          <p:nvPr/>
        </p:nvSpPr>
        <p:spPr>
          <a:xfrm>
            <a:off x="3516885" y="3772831"/>
            <a:ext cx="43995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ko-KR" sz="1400" dirty="0">
                <a:solidFill>
                  <a:srgbClr val="1C252F"/>
                </a:solidFill>
                <a:latin typeface="Bahnschrift" panose="020B0502040204020203" pitchFamily="34" charset="0"/>
              </a:rPr>
              <a:t>Ознакомление с кейсом, продумывание идей, определение поставленных проблем и поиск способов их решения</a:t>
            </a:r>
            <a:endParaRPr lang="en-US" altLang="ko-KR" sz="140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FD2A4B-D715-4222-9267-681B080F8BE5}"/>
              </a:ext>
            </a:extLst>
          </p:cNvPr>
          <p:cNvSpPr txBox="1"/>
          <p:nvPr/>
        </p:nvSpPr>
        <p:spPr>
          <a:xfrm>
            <a:off x="8122958" y="2705725"/>
            <a:ext cx="23012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800" dirty="0">
                <a:solidFill>
                  <a:srgbClr val="1C252F"/>
                </a:solidFill>
                <a:latin typeface="+mj-lt"/>
                <a:cs typeface="Arial" panose="020B0604020202020204" pitchFamily="34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530846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57">
            <a:extLst>
              <a:ext uri="{FF2B5EF4-FFF2-40B4-BE49-F238E27FC236}">
                <a16:creationId xmlns:a16="http://schemas.microsoft.com/office/drawing/2014/main" id="{5CD77F0D-6148-4834-A155-0DEDB3F26C44}"/>
              </a:ext>
            </a:extLst>
          </p:cNvPr>
          <p:cNvSpPr txBox="1"/>
          <p:nvPr/>
        </p:nvSpPr>
        <p:spPr>
          <a:xfrm>
            <a:off x="1977247" y="583900"/>
            <a:ext cx="8237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altLang="ko-KR" sz="3600" b="1" dirty="0">
                <a:solidFill>
                  <a:srgbClr val="1C252F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Цель проекта</a:t>
            </a:r>
            <a:endParaRPr lang="ko-KR" altLang="en-US" sz="3600" b="1" dirty="0">
              <a:solidFill>
                <a:srgbClr val="1C252F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71365E-AD31-441E-9D6B-6122E16C27BC}"/>
              </a:ext>
            </a:extLst>
          </p:cNvPr>
          <p:cNvSpPr txBox="1"/>
          <p:nvPr/>
        </p:nvSpPr>
        <p:spPr>
          <a:xfrm>
            <a:off x="5086902" y="1926453"/>
            <a:ext cx="6604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Bahnschrift" panose="020B0502040204020203" pitchFamily="34" charset="0"/>
              </a:rPr>
              <a:t>Создать веб-приложение, в котором несколько автономных AI-агентов живут своей жизнью.</a:t>
            </a:r>
          </a:p>
        </p:txBody>
      </p:sp>
      <p:pic>
        <p:nvPicPr>
          <p:cNvPr id="3076" name="Picture 4" descr="Picture background">
            <a:extLst>
              <a:ext uri="{FF2B5EF4-FFF2-40B4-BE49-F238E27FC236}">
                <a16:creationId xmlns:a16="http://schemas.microsoft.com/office/drawing/2014/main" id="{86386BD8-EBFD-41CD-89BC-43036D8FB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80" y="2817918"/>
            <a:ext cx="7105098" cy="3552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9700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AF5562F-B17B-4E05-8D75-46BB3BB8C75A}"/>
              </a:ext>
            </a:extLst>
          </p:cNvPr>
          <p:cNvSpPr txBox="1"/>
          <p:nvPr/>
        </p:nvSpPr>
        <p:spPr>
          <a:xfrm>
            <a:off x="4120324" y="1109819"/>
            <a:ext cx="7340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dirty="0">
                <a:solidFill>
                  <a:srgbClr val="1C252F"/>
                </a:solidFill>
                <a:latin typeface="Bahnschrift" panose="020B0502040204020203" pitchFamily="34" charset="0"/>
              </a:rPr>
              <a:t>Разработать архитектуру агента с системой памяти и эмоциональной моделью, динамически изменяющей настроение в ответ на события..</a:t>
            </a:r>
            <a:endParaRPr lang="ko-KR" altLang="en-US" sz="120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FF886E1-39DB-44A9-BA10-6052C2338FB6}"/>
              </a:ext>
            </a:extLst>
          </p:cNvPr>
          <p:cNvSpPr/>
          <p:nvPr/>
        </p:nvSpPr>
        <p:spPr>
          <a:xfrm>
            <a:off x="4120323" y="771258"/>
            <a:ext cx="71365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1C252F"/>
                </a:solidFill>
                <a:latin typeface="+mj-lt"/>
              </a:rPr>
              <a:t>01</a:t>
            </a:r>
            <a:r>
              <a:rPr lang="en-US" altLang="ko-KR" b="1" dirty="0">
                <a:solidFill>
                  <a:srgbClr val="1C252F"/>
                </a:solidFill>
              </a:rPr>
              <a:t>. </a:t>
            </a:r>
            <a:r>
              <a:rPr lang="ru-RU" altLang="ko-KR" dirty="0">
                <a:solidFill>
                  <a:srgbClr val="1C252F"/>
                </a:solidFill>
                <a:latin typeface="Bahnschrift" panose="020B0502040204020203" pitchFamily="34" charset="0"/>
              </a:rPr>
              <a:t>Разработка архитектуры</a:t>
            </a:r>
            <a:endParaRPr lang="ko-KR" altLang="en-US" dirty="0">
              <a:solidFill>
                <a:srgbClr val="1C252F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703DBE-8C22-464D-B25E-274C45A04A10}"/>
              </a:ext>
            </a:extLst>
          </p:cNvPr>
          <p:cNvSpPr txBox="1"/>
          <p:nvPr/>
        </p:nvSpPr>
        <p:spPr>
          <a:xfrm>
            <a:off x="4120324" y="2017982"/>
            <a:ext cx="6451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dirty="0">
                <a:solidFill>
                  <a:srgbClr val="1C252F"/>
                </a:solidFill>
                <a:latin typeface="Bahnschrift" panose="020B0502040204020203" pitchFamily="34" charset="0"/>
              </a:rPr>
              <a:t>Реализовать поведенческий цикл агента на основе LLM </a:t>
            </a:r>
            <a:r>
              <a:rPr lang="en-US" altLang="ko-KR" sz="1200" dirty="0">
                <a:solidFill>
                  <a:srgbClr val="1C252F"/>
                </a:solidFill>
                <a:latin typeface="Bahnschrift" panose="020B0502040204020203" pitchFamily="34" charset="0"/>
              </a:rPr>
              <a:t>GPT-4</a:t>
            </a:r>
            <a:r>
              <a:rPr lang="ru-RU" altLang="ko-KR" sz="1200" dirty="0">
                <a:solidFill>
                  <a:srgbClr val="1C252F"/>
                </a:solidFill>
                <a:latin typeface="Bahnschrift" panose="020B0502040204020203" pitchFamily="34" charset="0"/>
              </a:rPr>
              <a:t>о-</a:t>
            </a:r>
            <a:r>
              <a:rPr lang="en-US" altLang="ko-KR" sz="1200" dirty="0">
                <a:solidFill>
                  <a:srgbClr val="1C252F"/>
                </a:solidFill>
                <a:latin typeface="Bahnschrift" panose="020B0502040204020203" pitchFamily="34" charset="0"/>
              </a:rPr>
              <a:t>mini</a:t>
            </a:r>
            <a:endParaRPr lang="ko-KR" altLang="en-US" sz="120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485828B-2BB3-4465-8E9E-62BD558E51DA}"/>
              </a:ext>
            </a:extLst>
          </p:cNvPr>
          <p:cNvSpPr/>
          <p:nvPr/>
        </p:nvSpPr>
        <p:spPr>
          <a:xfrm>
            <a:off x="4120324" y="1679421"/>
            <a:ext cx="66926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1C252F"/>
                </a:solidFill>
                <a:latin typeface="+mj-lt"/>
              </a:rPr>
              <a:t>02</a:t>
            </a:r>
            <a:r>
              <a:rPr lang="en-US" altLang="ko-KR" dirty="0">
                <a:solidFill>
                  <a:srgbClr val="1C252F"/>
                </a:solidFill>
              </a:rPr>
              <a:t>.</a:t>
            </a:r>
            <a:r>
              <a:rPr lang="en-US" altLang="ko-KR" dirty="0">
                <a:solidFill>
                  <a:srgbClr val="1C252F"/>
                </a:solidFill>
                <a:latin typeface="+mj-lt"/>
              </a:rPr>
              <a:t> </a:t>
            </a:r>
            <a:r>
              <a:rPr lang="ru-RU" altLang="ko-KR" dirty="0">
                <a:solidFill>
                  <a:srgbClr val="1C252F"/>
                </a:solidFill>
                <a:latin typeface="Bahnschrift" panose="020B0502040204020203" pitchFamily="34" charset="0"/>
              </a:rPr>
              <a:t>Реализация системы поведения</a:t>
            </a:r>
            <a:endParaRPr lang="ko-KR" altLang="en-US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69878B-25D5-4B51-922B-17882C0FAC67}"/>
              </a:ext>
            </a:extLst>
          </p:cNvPr>
          <p:cNvSpPr txBox="1"/>
          <p:nvPr/>
        </p:nvSpPr>
        <p:spPr>
          <a:xfrm>
            <a:off x="4120323" y="2926146"/>
            <a:ext cx="66926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sz="1200" dirty="0">
                <a:latin typeface="Bahnschrift" panose="020B0502040204020203" pitchFamily="34" charset="0"/>
              </a:rPr>
              <a:t>Реализовать механизм формирования и хранения долгосрочных отношений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CD68F49-EC67-4FF3-89DF-AEECC09AE9AE}"/>
              </a:ext>
            </a:extLst>
          </p:cNvPr>
          <p:cNvSpPr/>
          <p:nvPr/>
        </p:nvSpPr>
        <p:spPr>
          <a:xfrm>
            <a:off x="4120324" y="2587585"/>
            <a:ext cx="66926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1C252F"/>
                </a:solidFill>
                <a:latin typeface="+mj-lt"/>
              </a:rPr>
              <a:t>03</a:t>
            </a:r>
            <a:r>
              <a:rPr lang="en-US" altLang="ko-KR" b="1" dirty="0">
                <a:solidFill>
                  <a:srgbClr val="1C252F"/>
                </a:solidFill>
              </a:rPr>
              <a:t>. </a:t>
            </a:r>
            <a:r>
              <a:rPr lang="ru-RU" altLang="ko-KR" dirty="0">
                <a:solidFill>
                  <a:srgbClr val="1C252F"/>
                </a:solidFill>
                <a:latin typeface="Bahnschrift" panose="020B0502040204020203" pitchFamily="34" charset="0"/>
              </a:rPr>
              <a:t>Создание системы взаимодействия</a:t>
            </a:r>
            <a:endParaRPr lang="ko-KR" altLang="en-US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0880390-EFC3-480D-A7AE-239E71185CEA}"/>
              </a:ext>
            </a:extLst>
          </p:cNvPr>
          <p:cNvSpPr txBox="1"/>
          <p:nvPr/>
        </p:nvSpPr>
        <p:spPr>
          <a:xfrm>
            <a:off x="0" y="2165647"/>
            <a:ext cx="37876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ko-KR" sz="3200" b="1" dirty="0">
                <a:solidFill>
                  <a:srgbClr val="1C252F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Поставленные задачи</a:t>
            </a:r>
            <a:endParaRPr lang="ko-KR" altLang="en-US" sz="3200" b="1" dirty="0">
              <a:solidFill>
                <a:srgbClr val="1C252F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C60266-BD03-46A6-9C81-954A4016F71F}"/>
              </a:ext>
            </a:extLst>
          </p:cNvPr>
          <p:cNvSpPr txBox="1"/>
          <p:nvPr/>
        </p:nvSpPr>
        <p:spPr>
          <a:xfrm>
            <a:off x="4120324" y="3854905"/>
            <a:ext cx="6451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Bahnschrift" panose="020B0502040204020203" pitchFamily="34" charset="0"/>
              </a:rPr>
              <a:t>Разработать </a:t>
            </a:r>
            <a:r>
              <a:rPr lang="ru-RU" sz="1200" dirty="0" err="1">
                <a:latin typeface="Bahnschrift" panose="020B0502040204020203" pitchFamily="34" charset="0"/>
              </a:rPr>
              <a:t>дашборд</a:t>
            </a:r>
            <a:r>
              <a:rPr lang="ru-RU" sz="1200" dirty="0">
                <a:latin typeface="Bahnschrift" panose="020B0502040204020203" pitchFamily="34" charset="0"/>
              </a:rPr>
              <a:t> для наблюдения за агентами в реальном времени</a:t>
            </a:r>
            <a:endParaRPr lang="ko-KR" altLang="en-US" sz="100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10" name="직사각형 18">
            <a:extLst>
              <a:ext uri="{FF2B5EF4-FFF2-40B4-BE49-F238E27FC236}">
                <a16:creationId xmlns:a16="http://schemas.microsoft.com/office/drawing/2014/main" id="{2FE44497-E894-4A22-9D81-6FD218E41222}"/>
              </a:ext>
            </a:extLst>
          </p:cNvPr>
          <p:cNvSpPr/>
          <p:nvPr/>
        </p:nvSpPr>
        <p:spPr>
          <a:xfrm>
            <a:off x="4120324" y="3516344"/>
            <a:ext cx="40828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1C252F"/>
                </a:solidFill>
                <a:latin typeface="+mj-lt"/>
              </a:rPr>
              <a:t>0</a:t>
            </a:r>
            <a:r>
              <a:rPr lang="ru-RU" altLang="ko-KR" b="1" dirty="0">
                <a:solidFill>
                  <a:srgbClr val="1C252F"/>
                </a:solidFill>
                <a:latin typeface="+mj-lt"/>
              </a:rPr>
              <a:t>4</a:t>
            </a:r>
            <a:r>
              <a:rPr lang="ru-RU" altLang="ko-KR" b="1" dirty="0">
                <a:solidFill>
                  <a:srgbClr val="1C252F"/>
                </a:solidFill>
              </a:rPr>
              <a:t>.</a:t>
            </a:r>
            <a:r>
              <a:rPr lang="en-US" altLang="ko-KR" b="1" dirty="0">
                <a:solidFill>
                  <a:srgbClr val="1C252F"/>
                </a:solidFill>
                <a:latin typeface="+mj-lt"/>
              </a:rPr>
              <a:t> </a:t>
            </a:r>
            <a:r>
              <a:rPr lang="ru-RU" altLang="ko-KR" dirty="0">
                <a:solidFill>
                  <a:srgbClr val="1C252F"/>
                </a:solidFill>
                <a:latin typeface="Bahnschrift" panose="020B0502040204020203" pitchFamily="34" charset="0"/>
              </a:rPr>
              <a:t>Разработка </a:t>
            </a:r>
            <a:r>
              <a:rPr lang="ru-RU" altLang="ko-KR" dirty="0" err="1">
                <a:solidFill>
                  <a:srgbClr val="1C252F"/>
                </a:solidFill>
                <a:latin typeface="Bahnschrift" panose="020B0502040204020203" pitchFamily="34" charset="0"/>
              </a:rPr>
              <a:t>дашборда</a:t>
            </a:r>
            <a:endParaRPr lang="ko-KR" altLang="en-US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3FFEE6-9E04-4C7D-9DB3-CAE5A845A534}"/>
              </a:ext>
            </a:extLst>
          </p:cNvPr>
          <p:cNvSpPr txBox="1"/>
          <p:nvPr/>
        </p:nvSpPr>
        <p:spPr>
          <a:xfrm>
            <a:off x="4120324" y="4763068"/>
            <a:ext cx="65861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sz="1200" dirty="0">
                <a:latin typeface="Bahnschrift" panose="020B0502040204020203" pitchFamily="34" charset="0"/>
              </a:rPr>
              <a:t>Построить граф для визуализации связи между агентами и их внутреннего состояния</a:t>
            </a:r>
          </a:p>
        </p:txBody>
      </p:sp>
      <p:sp>
        <p:nvSpPr>
          <p:cNvPr id="12" name="직사각형 20">
            <a:extLst>
              <a:ext uri="{FF2B5EF4-FFF2-40B4-BE49-F238E27FC236}">
                <a16:creationId xmlns:a16="http://schemas.microsoft.com/office/drawing/2014/main" id="{BA7C8058-B6D2-4390-B7A4-BB0A2AA96C9C}"/>
              </a:ext>
            </a:extLst>
          </p:cNvPr>
          <p:cNvSpPr/>
          <p:nvPr/>
        </p:nvSpPr>
        <p:spPr>
          <a:xfrm>
            <a:off x="4120324" y="4424507"/>
            <a:ext cx="3967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1C252F"/>
                </a:solidFill>
                <a:latin typeface="+mj-lt"/>
              </a:rPr>
              <a:t>0</a:t>
            </a:r>
            <a:r>
              <a:rPr lang="ru-RU" altLang="ko-KR" b="1" dirty="0">
                <a:solidFill>
                  <a:srgbClr val="1C252F"/>
                </a:solidFill>
                <a:latin typeface="+mj-lt"/>
              </a:rPr>
              <a:t>5</a:t>
            </a:r>
            <a:r>
              <a:rPr lang="en-US" altLang="ko-KR" b="1" dirty="0">
                <a:solidFill>
                  <a:srgbClr val="1C252F"/>
                </a:solidFill>
              </a:rPr>
              <a:t>. </a:t>
            </a:r>
            <a:r>
              <a:rPr lang="ru-RU" altLang="ko-KR" dirty="0">
                <a:solidFill>
                  <a:srgbClr val="1C252F"/>
                </a:solidFill>
                <a:latin typeface="Bahnschrift" panose="020B0502040204020203" pitchFamily="34" charset="0"/>
              </a:rPr>
              <a:t>Визуализация связи</a:t>
            </a:r>
            <a:endParaRPr lang="ko-KR" altLang="en-US" b="1" dirty="0">
              <a:solidFill>
                <a:srgbClr val="1C252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9236FF-8CCD-4C4B-85FE-19B9D9C7D1CF}"/>
              </a:ext>
            </a:extLst>
          </p:cNvPr>
          <p:cNvSpPr txBox="1"/>
          <p:nvPr/>
        </p:nvSpPr>
        <p:spPr>
          <a:xfrm>
            <a:off x="4120324" y="5671232"/>
            <a:ext cx="6451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dirty="0">
                <a:solidFill>
                  <a:srgbClr val="1C252F"/>
                </a:solidFill>
                <a:latin typeface="Bahnschrift" panose="020B0502040204020203" pitchFamily="34" charset="0"/>
              </a:rPr>
              <a:t>Реализовать панель управления с кнопкой глобального события, полем отправки сообщений агенту и слайдером скорости времени</a:t>
            </a:r>
            <a:endParaRPr lang="ko-KR" altLang="en-US" sz="120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14" name="직사각형 25">
            <a:extLst>
              <a:ext uri="{FF2B5EF4-FFF2-40B4-BE49-F238E27FC236}">
                <a16:creationId xmlns:a16="http://schemas.microsoft.com/office/drawing/2014/main" id="{7C051652-DA53-4EF7-AB20-66358A27318A}"/>
              </a:ext>
            </a:extLst>
          </p:cNvPr>
          <p:cNvSpPr/>
          <p:nvPr/>
        </p:nvSpPr>
        <p:spPr>
          <a:xfrm>
            <a:off x="4120324" y="5332671"/>
            <a:ext cx="44555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1C252F"/>
                </a:solidFill>
                <a:latin typeface="+mj-lt"/>
              </a:rPr>
              <a:t>0</a:t>
            </a:r>
            <a:r>
              <a:rPr lang="ru-RU" altLang="ko-KR" b="1" dirty="0">
                <a:solidFill>
                  <a:srgbClr val="1C252F"/>
                </a:solidFill>
                <a:latin typeface="+mj-lt"/>
              </a:rPr>
              <a:t>6</a:t>
            </a:r>
            <a:r>
              <a:rPr lang="en-US" altLang="ko-KR" b="1" dirty="0">
                <a:solidFill>
                  <a:srgbClr val="1C252F"/>
                </a:solidFill>
              </a:rPr>
              <a:t>. </a:t>
            </a:r>
            <a:r>
              <a:rPr lang="ru-RU" altLang="ko-KR" dirty="0">
                <a:solidFill>
                  <a:srgbClr val="1C252F"/>
                </a:solidFill>
                <a:latin typeface="Bahnschrift" panose="020B0502040204020203" pitchFamily="34" charset="0"/>
              </a:rPr>
              <a:t>Реализация панели управления</a:t>
            </a:r>
            <a:endParaRPr lang="ko-KR" altLang="en-US" b="1" dirty="0">
              <a:solidFill>
                <a:srgbClr val="1C252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985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2AD37B-2B6C-4965-B788-E3761C50F90F}"/>
              </a:ext>
            </a:extLst>
          </p:cNvPr>
          <p:cNvSpPr txBox="1"/>
          <p:nvPr/>
        </p:nvSpPr>
        <p:spPr>
          <a:xfrm>
            <a:off x="533414" y="813564"/>
            <a:ext cx="266254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3200" b="1" dirty="0">
                <a:solidFill>
                  <a:srgbClr val="1C252F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Проблемы с которыми пришлось столкнуться</a:t>
            </a:r>
            <a:endParaRPr lang="en-US" altLang="ko-KR" sz="3200" b="1" dirty="0">
              <a:solidFill>
                <a:srgbClr val="1C252F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3CC483-786A-4004-AA38-535A742C8027}"/>
              </a:ext>
            </a:extLst>
          </p:cNvPr>
          <p:cNvSpPr txBox="1"/>
          <p:nvPr/>
        </p:nvSpPr>
        <p:spPr>
          <a:xfrm>
            <a:off x="4525724" y="2668398"/>
            <a:ext cx="24498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altLang="ko-KR" sz="1400" dirty="0">
                <a:solidFill>
                  <a:srgbClr val="1C252F"/>
                </a:solidFill>
                <a:latin typeface="Bahnschrift" panose="020B0502040204020203" pitchFamily="34" charset="0"/>
              </a:rPr>
              <a:t>Определение архитектуры проекта, выбор используемого стека</a:t>
            </a:r>
            <a:endParaRPr lang="ko-KR" altLang="en-US" sz="140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2AAFF8A-3CC0-4C55-80BC-EF148B49BFA9}"/>
              </a:ext>
            </a:extLst>
          </p:cNvPr>
          <p:cNvSpPr/>
          <p:nvPr/>
        </p:nvSpPr>
        <p:spPr>
          <a:xfrm>
            <a:off x="4524371" y="2279037"/>
            <a:ext cx="31432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ko-KR" sz="2000" b="1" dirty="0">
                <a:solidFill>
                  <a:srgbClr val="1C252F"/>
                </a:solidFill>
                <a:latin typeface="Bahnschrift" panose="020B0502040204020203" pitchFamily="34" charset="0"/>
              </a:rPr>
              <a:t>Архитектура</a:t>
            </a:r>
            <a:endParaRPr lang="ko-KR" altLang="en-US" sz="2000" b="1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95A2A6-8D22-42AF-98E3-BDA4DE47B6DA}"/>
              </a:ext>
            </a:extLst>
          </p:cNvPr>
          <p:cNvSpPr txBox="1"/>
          <p:nvPr/>
        </p:nvSpPr>
        <p:spPr>
          <a:xfrm>
            <a:off x="8919361" y="2679147"/>
            <a:ext cx="24498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altLang="ko-KR" sz="1400" dirty="0">
                <a:solidFill>
                  <a:srgbClr val="1C252F"/>
                </a:solidFill>
                <a:latin typeface="Bahnschrift" panose="020B0502040204020203" pitchFamily="34" charset="0"/>
              </a:rPr>
              <a:t>Синхронизация состояния мира в реальном времени. </a:t>
            </a:r>
            <a:r>
              <a:rPr lang="en-US" altLang="ko-KR" sz="1400" dirty="0">
                <a:solidFill>
                  <a:srgbClr val="1C252F"/>
                </a:solidFill>
                <a:latin typeface="Bahnschrift" panose="020B0502040204020203" pitchFamily="34" charset="0"/>
              </a:rPr>
              <a:t>WebSocket-</a:t>
            </a:r>
            <a:r>
              <a:rPr lang="ru-RU" altLang="ko-KR" sz="1400" dirty="0">
                <a:solidFill>
                  <a:srgbClr val="1C252F"/>
                </a:solidFill>
                <a:latin typeface="Bahnschrift" panose="020B0502040204020203" pitchFamily="34" charset="0"/>
              </a:rPr>
              <a:t>поток</a:t>
            </a:r>
            <a:endParaRPr lang="ko-KR" altLang="en-US" sz="140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45F2491-D149-4F19-8F89-198B3393F5F1}"/>
              </a:ext>
            </a:extLst>
          </p:cNvPr>
          <p:cNvSpPr/>
          <p:nvPr/>
        </p:nvSpPr>
        <p:spPr>
          <a:xfrm>
            <a:off x="8877844" y="2279037"/>
            <a:ext cx="33141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ko-KR" b="1" dirty="0">
                <a:solidFill>
                  <a:srgbClr val="1C252F"/>
                </a:solidFill>
                <a:latin typeface="Bahnschrift" panose="020B0502040204020203" pitchFamily="34" charset="0"/>
              </a:rPr>
              <a:t>Синхронизация состояния</a:t>
            </a:r>
            <a:endParaRPr lang="ko-KR" altLang="en-US" b="1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9AA805-3B9B-4CA7-909C-E9C18BB4293F}"/>
              </a:ext>
            </a:extLst>
          </p:cNvPr>
          <p:cNvSpPr txBox="1"/>
          <p:nvPr/>
        </p:nvSpPr>
        <p:spPr>
          <a:xfrm>
            <a:off x="6940740" y="4836313"/>
            <a:ext cx="272498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altLang="ko-KR" sz="1400" dirty="0">
                <a:solidFill>
                  <a:srgbClr val="1C252F"/>
                </a:solidFill>
                <a:latin typeface="Bahnschrift" panose="020B0502040204020203" pitchFamily="34" charset="0"/>
              </a:rPr>
              <a:t>Решение проблемы </a:t>
            </a:r>
            <a:r>
              <a:rPr lang="ru-RU" altLang="ko-KR" sz="1400" dirty="0" err="1">
                <a:solidFill>
                  <a:srgbClr val="1C252F"/>
                </a:solidFill>
                <a:latin typeface="Bahnschrift" panose="020B0502040204020203" pitchFamily="34" charset="0"/>
              </a:rPr>
              <a:t>неструктурированности</a:t>
            </a:r>
            <a:r>
              <a:rPr lang="ru-RU" altLang="ko-KR" sz="1400" dirty="0">
                <a:solidFill>
                  <a:srgbClr val="1C252F"/>
                </a:solidFill>
                <a:latin typeface="Bahnschrift" panose="020B0502040204020203" pitchFamily="34" charset="0"/>
              </a:rPr>
              <a:t> данных (логов, воспоминаний, эмоций): нейросеть не могла корректно обрабатывать их в исходном виде</a:t>
            </a:r>
            <a:endParaRPr lang="ko-KR" altLang="en-US" sz="140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7ADCC8-2B67-4053-80AE-24C5A4ACE3EC}"/>
              </a:ext>
            </a:extLst>
          </p:cNvPr>
          <p:cNvSpPr/>
          <p:nvPr/>
        </p:nvSpPr>
        <p:spPr>
          <a:xfrm>
            <a:off x="6939387" y="4446952"/>
            <a:ext cx="31432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ko-KR" sz="2000" b="1" dirty="0">
                <a:solidFill>
                  <a:srgbClr val="1C252F"/>
                </a:solidFill>
                <a:latin typeface="Bahnschrift" panose="020B0502040204020203" pitchFamily="34" charset="0"/>
              </a:rPr>
              <a:t>Адаптация данных</a:t>
            </a:r>
            <a:endParaRPr lang="ko-KR" altLang="en-US" sz="2000" b="1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C58F494E-4FBF-4F90-A848-78A9FA54D41E}"/>
              </a:ext>
            </a:extLst>
          </p:cNvPr>
          <p:cNvSpPr/>
          <p:nvPr/>
        </p:nvSpPr>
        <p:spPr>
          <a:xfrm>
            <a:off x="7596616" y="3182450"/>
            <a:ext cx="914400" cy="914400"/>
          </a:xfrm>
          <a:prstGeom prst="ellipse">
            <a:avLst/>
          </a:prstGeom>
          <a:solidFill>
            <a:srgbClr val="1C252F"/>
          </a:solidFill>
          <a:ln w="5715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2" name="그래픽 548">
            <a:extLst>
              <a:ext uri="{FF2B5EF4-FFF2-40B4-BE49-F238E27FC236}">
                <a16:creationId xmlns:a16="http://schemas.microsoft.com/office/drawing/2014/main" id="{4FD10183-3CD9-4588-B44A-B760E27DDD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56412" y="3409290"/>
            <a:ext cx="412564" cy="36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718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3D63D1-0A13-4302-AB40-4C234CC76105}"/>
              </a:ext>
            </a:extLst>
          </p:cNvPr>
          <p:cNvSpPr txBox="1"/>
          <p:nvPr/>
        </p:nvSpPr>
        <p:spPr>
          <a:xfrm>
            <a:off x="3516885" y="2856088"/>
            <a:ext cx="47482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4400" b="1" dirty="0">
                <a:solidFill>
                  <a:srgbClr val="1C252F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Решение</a:t>
            </a:r>
            <a:endParaRPr lang="en-US" altLang="ko-KR" sz="4400" b="1" dirty="0">
              <a:solidFill>
                <a:srgbClr val="1C252F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F97C5D-3DAC-45AC-A5DA-B694487243BE}"/>
              </a:ext>
            </a:extLst>
          </p:cNvPr>
          <p:cNvSpPr txBox="1"/>
          <p:nvPr/>
        </p:nvSpPr>
        <p:spPr>
          <a:xfrm>
            <a:off x="3516885" y="3772831"/>
            <a:ext cx="4399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ko-KR" sz="1400" dirty="0">
                <a:solidFill>
                  <a:srgbClr val="1C252F"/>
                </a:solidFill>
                <a:latin typeface="Bahnschrift" panose="020B0502040204020203" pitchFamily="34" charset="0"/>
              </a:rPr>
              <a:t>Разработка программного продукта для решения поставленного кейса</a:t>
            </a:r>
            <a:endParaRPr lang="en-US" altLang="ko-KR" sz="1400" dirty="0">
              <a:solidFill>
                <a:srgbClr val="1C252F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FD2A4B-D715-4222-9267-681B080F8BE5}"/>
              </a:ext>
            </a:extLst>
          </p:cNvPr>
          <p:cNvSpPr txBox="1"/>
          <p:nvPr/>
        </p:nvSpPr>
        <p:spPr>
          <a:xfrm>
            <a:off x="8122958" y="2705725"/>
            <a:ext cx="23012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800" dirty="0">
                <a:solidFill>
                  <a:srgbClr val="1C252F"/>
                </a:solidFill>
                <a:latin typeface="+mj-lt"/>
                <a:cs typeface="Arial" panose="020B0604020202020204" pitchFamily="34" charset="0"/>
              </a:rPr>
              <a:t>0</a:t>
            </a:r>
            <a:r>
              <a:rPr lang="ru-RU" altLang="ko-KR" sz="8800" dirty="0">
                <a:solidFill>
                  <a:srgbClr val="1C252F"/>
                </a:solidFill>
                <a:latin typeface="+mj-lt"/>
                <a:cs typeface="Arial" panose="020B0604020202020204" pitchFamily="34" charset="0"/>
              </a:rPr>
              <a:t>2</a:t>
            </a:r>
            <a:endParaRPr lang="en-US" altLang="ko-KR" sz="8800" dirty="0">
              <a:solidFill>
                <a:srgbClr val="1C252F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386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6C1788-9DBA-4CE6-BEB1-A54C88A15AA6}"/>
              </a:ext>
            </a:extLst>
          </p:cNvPr>
          <p:cNvSpPr txBox="1"/>
          <p:nvPr/>
        </p:nvSpPr>
        <p:spPr>
          <a:xfrm>
            <a:off x="665826" y="390616"/>
            <a:ext cx="5974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Использованный стек</a:t>
            </a: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6B213D3E-18FD-4C37-ABF9-E0D856FF4B8F}"/>
              </a:ext>
            </a:extLst>
          </p:cNvPr>
          <p:cNvSpPr/>
          <p:nvPr/>
        </p:nvSpPr>
        <p:spPr>
          <a:xfrm>
            <a:off x="2095130" y="1364179"/>
            <a:ext cx="3116063" cy="2106228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5715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Unity</a:t>
            </a:r>
            <a:endParaRPr lang="ru-RU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React</a:t>
            </a:r>
          </a:p>
          <a:p>
            <a:pPr algn="ctr"/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</a:rPr>
              <a:t>Vite</a:t>
            </a:r>
            <a:endParaRPr lang="en-US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CSS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58E4C18F-9532-4BDF-BB4F-CBF650514A96}"/>
              </a:ext>
            </a:extLst>
          </p:cNvPr>
          <p:cNvSpPr/>
          <p:nvPr/>
        </p:nvSpPr>
        <p:spPr>
          <a:xfrm>
            <a:off x="6809173" y="2014616"/>
            <a:ext cx="3116063" cy="2106228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5715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PostgreSQL</a:t>
            </a:r>
          </a:p>
          <a:p>
            <a:pPr algn="ctr"/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</a:rPr>
              <a:t>pgvector</a:t>
            </a:r>
            <a:endParaRPr lang="en-US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</a:rPr>
              <a:t>psycopg</a:t>
            </a:r>
            <a:endParaRPr lang="en-US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F63D43-A488-4588-A05F-BFBE5B92EA5F}"/>
              </a:ext>
            </a:extLst>
          </p:cNvPr>
          <p:cNvSpPr txBox="1"/>
          <p:nvPr/>
        </p:nvSpPr>
        <p:spPr>
          <a:xfrm>
            <a:off x="469037" y="1364179"/>
            <a:ext cx="1654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latin typeface="Bahnschrift" panose="020B0502040204020203" pitchFamily="34" charset="0"/>
              </a:rPr>
              <a:t>Клиентская часть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E31FCB-E43B-48DD-A6DF-CBBF4401EC47}"/>
              </a:ext>
            </a:extLst>
          </p:cNvPr>
          <p:cNvSpPr txBox="1"/>
          <p:nvPr/>
        </p:nvSpPr>
        <p:spPr>
          <a:xfrm>
            <a:off x="8194090" y="1614506"/>
            <a:ext cx="1827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Bahnschrift" panose="020B0502040204020203" pitchFamily="34" charset="0"/>
              </a:rPr>
              <a:t>База данных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898746F3-E434-44E1-B798-4B62DE10E2B6}"/>
              </a:ext>
            </a:extLst>
          </p:cNvPr>
          <p:cNvSpPr/>
          <p:nvPr/>
        </p:nvSpPr>
        <p:spPr>
          <a:xfrm>
            <a:off x="3693110" y="4538710"/>
            <a:ext cx="3116063" cy="2106228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5715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</a:rPr>
              <a:t>FastAPI</a:t>
            </a:r>
            <a:endParaRPr lang="en-US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WebSocket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0EF549-087E-4BFC-A54B-870D5E1C04E7}"/>
              </a:ext>
            </a:extLst>
          </p:cNvPr>
          <p:cNvSpPr txBox="1"/>
          <p:nvPr/>
        </p:nvSpPr>
        <p:spPr>
          <a:xfrm>
            <a:off x="3135298" y="4120844"/>
            <a:ext cx="23599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Bahnschrift" panose="020B0502040204020203" pitchFamily="34" charset="0"/>
              </a:rPr>
              <a:t>Серверная часть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4F7F1D2-C2CE-49A9-A3B4-EB1513BD1703}"/>
              </a:ext>
            </a:extLst>
          </p:cNvPr>
          <p:cNvSpPr/>
          <p:nvPr/>
        </p:nvSpPr>
        <p:spPr>
          <a:xfrm>
            <a:off x="9242191" y="5312458"/>
            <a:ext cx="15584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" panose="020B0502040204020203" pitchFamily="34" charset="0"/>
              </a:rPr>
              <a:t>Gateway</a:t>
            </a:r>
            <a:endParaRPr lang="ru-RU" sz="2800" b="1" dirty="0">
              <a:solidFill>
                <a:schemeClr val="tx1">
                  <a:lumMod val="65000"/>
                  <a:lumOff val="3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666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358857-02B9-48E2-81A8-B3F5CDA9975F}"/>
              </a:ext>
            </a:extLst>
          </p:cNvPr>
          <p:cNvSpPr txBox="1"/>
          <p:nvPr/>
        </p:nvSpPr>
        <p:spPr>
          <a:xfrm>
            <a:off x="452762" y="341790"/>
            <a:ext cx="587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Описание ИИ-агентов</a:t>
            </a:r>
            <a:endParaRPr lang="ru-RU" sz="3200" dirty="0">
              <a:latin typeface="Bahnschrift" panose="020B0502040204020203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AE15A8B-3CF3-4B4B-AB6B-F329D55A66A2}"/>
              </a:ext>
            </a:extLst>
          </p:cNvPr>
          <p:cNvSpPr/>
          <p:nvPr/>
        </p:nvSpPr>
        <p:spPr>
          <a:xfrm>
            <a:off x="1136342" y="1269507"/>
            <a:ext cx="2547891" cy="5246703"/>
          </a:xfrm>
          <a:prstGeom prst="rect">
            <a:avLst/>
          </a:prstGeom>
          <a:solidFill>
            <a:schemeClr val="accent4"/>
          </a:solidFill>
          <a:ln w="5715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ru-RU" dirty="0">
                <a:latin typeface="Bahnschrift" panose="020B0502040204020203" pitchFamily="34" charset="0"/>
              </a:rPr>
              <a:t>Личность</a:t>
            </a:r>
          </a:p>
          <a:p>
            <a:r>
              <a:rPr lang="ru-RU" sz="1600" dirty="0">
                <a:latin typeface="Bahnschrift" panose="020B0502040204020203" pitchFamily="34" charset="0"/>
              </a:rPr>
              <a:t>У каждого агента </a:t>
            </a:r>
          </a:p>
          <a:p>
            <a:r>
              <a:rPr lang="ru-RU" sz="1600" dirty="0">
                <a:latin typeface="Bahnschrift" panose="020B0502040204020203" pitchFamily="34" charset="0"/>
              </a:rPr>
              <a:t>есть набор черт </a:t>
            </a:r>
          </a:p>
          <a:p>
            <a:r>
              <a:rPr lang="ru-RU" sz="1600" dirty="0">
                <a:latin typeface="Bahnschrift" panose="020B0502040204020203" pitchFamily="34" charset="0"/>
              </a:rPr>
              <a:t>(характер)</a:t>
            </a:r>
          </a:p>
          <a:p>
            <a:endParaRPr lang="ru-RU" dirty="0">
              <a:latin typeface="Bahnschrift" panose="020B0502040204020203" pitchFamily="34" charset="0"/>
            </a:endParaRPr>
          </a:p>
          <a:p>
            <a:r>
              <a:rPr lang="ru-RU" dirty="0">
                <a:latin typeface="Bahnschrift" panose="020B0502040204020203" pitchFamily="34" charset="0"/>
              </a:rPr>
              <a:t>Память</a:t>
            </a:r>
          </a:p>
          <a:p>
            <a:r>
              <a:rPr lang="ru-RU" sz="1600" dirty="0">
                <a:latin typeface="Bahnschrift" panose="020B0502040204020203" pitchFamily="34" charset="0"/>
              </a:rPr>
              <a:t>Все события </a:t>
            </a:r>
          </a:p>
          <a:p>
            <a:r>
              <a:rPr lang="ru-RU" sz="1600" dirty="0">
                <a:latin typeface="Bahnschrift" panose="020B0502040204020203" pitchFamily="34" charset="0"/>
              </a:rPr>
              <a:t>сохраняются в </a:t>
            </a:r>
            <a:r>
              <a:rPr lang="ru-RU" sz="1600" dirty="0" err="1">
                <a:latin typeface="Bahnschrift" panose="020B0502040204020203" pitchFamily="34" charset="0"/>
              </a:rPr>
              <a:t>pgvector</a:t>
            </a:r>
            <a:r>
              <a:rPr lang="ru-RU" sz="1600" dirty="0">
                <a:latin typeface="Bahnschrift" panose="020B0502040204020203" pitchFamily="34" charset="0"/>
              </a:rPr>
              <a:t> как эпизодическая </a:t>
            </a:r>
          </a:p>
          <a:p>
            <a:r>
              <a:rPr lang="ru-RU" sz="1600" dirty="0">
                <a:latin typeface="Bahnschrift" panose="020B0502040204020203" pitchFamily="34" charset="0"/>
              </a:rPr>
              <a:t>память</a:t>
            </a:r>
          </a:p>
          <a:p>
            <a:endParaRPr lang="ru-RU" dirty="0">
              <a:latin typeface="Bahnschrift" panose="020B0502040204020203" pitchFamily="34" charset="0"/>
            </a:endParaRPr>
          </a:p>
          <a:p>
            <a:r>
              <a:rPr lang="ru-RU" dirty="0">
                <a:latin typeface="Bahnschrift" panose="020B0502040204020203" pitchFamily="34" charset="0"/>
              </a:rPr>
              <a:t>Эмоции</a:t>
            </a:r>
          </a:p>
          <a:p>
            <a:r>
              <a:rPr lang="ru-RU" dirty="0"/>
              <a:t>У агента есть числовая модель настроения</a:t>
            </a:r>
            <a:endParaRPr lang="ru-RU" dirty="0">
              <a:latin typeface="Bahnschrift" panose="020B0502040204020203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10429AC-82EB-413D-8D31-BE2541FF2602}"/>
              </a:ext>
            </a:extLst>
          </p:cNvPr>
          <p:cNvSpPr/>
          <p:nvPr/>
        </p:nvSpPr>
        <p:spPr>
          <a:xfrm>
            <a:off x="4422559" y="1269505"/>
            <a:ext cx="2547891" cy="5246703"/>
          </a:xfrm>
          <a:prstGeom prst="rect">
            <a:avLst/>
          </a:prstGeom>
          <a:solidFill>
            <a:schemeClr val="accent4"/>
          </a:solidFill>
          <a:ln w="5715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ru-RU" sz="2000" dirty="0">
                <a:latin typeface="Bahnschrift" panose="020B0502040204020203" pitchFamily="34" charset="0"/>
              </a:rPr>
              <a:t>Агент работает </a:t>
            </a:r>
          </a:p>
          <a:p>
            <a:pPr algn="ctr"/>
            <a:r>
              <a:rPr lang="ru-RU" sz="2000" dirty="0">
                <a:latin typeface="Bahnschrift" panose="020B0502040204020203" pitchFamily="34" charset="0"/>
              </a:rPr>
              <a:t>по циклу </a:t>
            </a:r>
          </a:p>
          <a:p>
            <a:pPr algn="ctr"/>
            <a:endParaRPr lang="ru-RU" dirty="0">
              <a:latin typeface="Bahnschrift" panose="020B0502040204020203" pitchFamily="34" charset="0"/>
            </a:endParaRPr>
          </a:p>
          <a:p>
            <a:pPr algn="ctr"/>
            <a:endParaRPr lang="ru-RU" dirty="0">
              <a:latin typeface="Bahnschrift" panose="020B0502040204020203" pitchFamily="34" charset="0"/>
            </a:endParaRPr>
          </a:p>
          <a:p>
            <a:pPr algn="ctr"/>
            <a:r>
              <a:rPr lang="ru-RU" dirty="0">
                <a:latin typeface="Bahnschrift" panose="020B0502040204020203" pitchFamily="34" charset="0"/>
              </a:rPr>
              <a:t>Рефлексия</a:t>
            </a:r>
          </a:p>
          <a:p>
            <a:pPr algn="ctr"/>
            <a:r>
              <a:rPr lang="en-US" dirty="0">
                <a:latin typeface="Bahnschrift" panose="020B0502040204020203" pitchFamily="34" charset="0"/>
              </a:rPr>
              <a:t>|</a:t>
            </a:r>
            <a:endParaRPr lang="ru-RU" dirty="0">
              <a:latin typeface="Bahnschrift" panose="020B0502040204020203" pitchFamily="34" charset="0"/>
            </a:endParaRPr>
          </a:p>
          <a:p>
            <a:pPr algn="ctr"/>
            <a:r>
              <a:rPr lang="ru-RU" dirty="0">
                <a:latin typeface="Bahnschrift" panose="020B0502040204020203" pitchFamily="34" charset="0"/>
              </a:rPr>
              <a:t>Постановка цели</a:t>
            </a:r>
          </a:p>
          <a:p>
            <a:pPr algn="ctr"/>
            <a:r>
              <a:rPr lang="en-US" dirty="0">
                <a:latin typeface="Bahnschrift" panose="020B0502040204020203" pitchFamily="34" charset="0"/>
              </a:rPr>
              <a:t>|</a:t>
            </a:r>
            <a:endParaRPr lang="ru-RU" dirty="0">
              <a:latin typeface="Bahnschrift" panose="020B0502040204020203" pitchFamily="34" charset="0"/>
            </a:endParaRPr>
          </a:p>
          <a:p>
            <a:pPr algn="ctr"/>
            <a:r>
              <a:rPr lang="ru-RU" dirty="0">
                <a:latin typeface="Bahnschrift" panose="020B0502040204020203" pitchFamily="34" charset="0"/>
              </a:rPr>
              <a:t>Действие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0F8E144-34D2-49C2-8E3F-7B1802D1F30D}"/>
              </a:ext>
            </a:extLst>
          </p:cNvPr>
          <p:cNvSpPr/>
          <p:nvPr/>
        </p:nvSpPr>
        <p:spPr>
          <a:xfrm>
            <a:off x="7726533" y="1269505"/>
            <a:ext cx="2547892" cy="5246703"/>
          </a:xfrm>
          <a:prstGeom prst="rect">
            <a:avLst/>
          </a:prstGeom>
          <a:solidFill>
            <a:schemeClr val="accent4"/>
          </a:solidFill>
          <a:ln w="5715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Диалоги между</a:t>
            </a:r>
          </a:p>
          <a:p>
            <a:pPr algn="ctr"/>
            <a:r>
              <a:rPr lang="ru-RU" dirty="0">
                <a:latin typeface="Bahnschrift" panose="020B0502040204020203" pitchFamily="34" charset="0"/>
              </a:rPr>
              <a:t>агентами </a:t>
            </a:r>
          </a:p>
          <a:p>
            <a:pPr algn="ctr"/>
            <a:r>
              <a:rPr lang="ru-RU" dirty="0">
                <a:latin typeface="Bahnschrift" panose="020B0502040204020203" pitchFamily="34" charset="0"/>
              </a:rPr>
              <a:t>анализируются</a:t>
            </a:r>
          </a:p>
          <a:p>
            <a:pPr algn="ctr"/>
            <a:endParaRPr lang="ru-RU" dirty="0">
              <a:latin typeface="Bahnschrift" panose="020B0502040204020203" pitchFamily="34" charset="0"/>
            </a:endParaRPr>
          </a:p>
          <a:p>
            <a:pPr algn="ctr"/>
            <a:r>
              <a:rPr lang="ru-RU" dirty="0">
                <a:latin typeface="Bahnschrift" panose="020B0502040204020203" pitchFamily="34" charset="0"/>
              </a:rPr>
              <a:t>Обновляется граф</a:t>
            </a:r>
          </a:p>
          <a:p>
            <a:pPr algn="ctr"/>
            <a:r>
              <a:rPr lang="ru-RU" dirty="0">
                <a:latin typeface="Bahnschrift" panose="020B0502040204020203" pitchFamily="34" charset="0"/>
              </a:rPr>
              <a:t>симпатии</a:t>
            </a:r>
          </a:p>
          <a:p>
            <a:pPr algn="ctr"/>
            <a:endParaRPr lang="ru-RU" dirty="0">
              <a:latin typeface="Bahnschrift" panose="020B0502040204020203" pitchFamily="34" charset="0"/>
            </a:endParaRPr>
          </a:p>
          <a:p>
            <a:pPr algn="ctr"/>
            <a:r>
              <a:rPr lang="ru-RU" dirty="0">
                <a:latin typeface="Bahnschrift" panose="020B0502040204020203" pitchFamily="34" charset="0"/>
              </a:rPr>
              <a:t>Обработанные </a:t>
            </a:r>
          </a:p>
          <a:p>
            <a:pPr algn="ctr"/>
            <a:r>
              <a:rPr lang="ru-RU" dirty="0">
                <a:latin typeface="Bahnschrift" panose="020B0502040204020203" pitchFamily="34" charset="0"/>
              </a:rPr>
              <a:t>значения влияют на будущее общение</a:t>
            </a:r>
          </a:p>
          <a:p>
            <a:pPr algn="ctr"/>
            <a:endParaRPr lang="ru-RU" dirty="0">
              <a:latin typeface="Bahnschrift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93F045-B661-4FD1-ABAD-603DEEC39BCE}"/>
              </a:ext>
            </a:extLst>
          </p:cNvPr>
          <p:cNvSpPr txBox="1"/>
          <p:nvPr/>
        </p:nvSpPr>
        <p:spPr>
          <a:xfrm>
            <a:off x="1136340" y="1376039"/>
            <a:ext cx="2547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latin typeface="Bahnschrift" panose="020B0502040204020203" pitchFamily="34" charset="0"/>
              </a:rPr>
              <a:t>Архитектура агента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16261F-76BA-4241-8958-A19F29A35960}"/>
              </a:ext>
            </a:extLst>
          </p:cNvPr>
          <p:cNvSpPr txBox="1"/>
          <p:nvPr/>
        </p:nvSpPr>
        <p:spPr>
          <a:xfrm>
            <a:off x="4431435" y="1376039"/>
            <a:ext cx="2547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latin typeface="Bahnschrift" panose="020B0502040204020203" pitchFamily="34" charset="0"/>
              </a:rPr>
              <a:t>Система поведения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86E0AB-39CC-4910-B24A-71DC5B76BB52}"/>
              </a:ext>
            </a:extLst>
          </p:cNvPr>
          <p:cNvSpPr txBox="1"/>
          <p:nvPr/>
        </p:nvSpPr>
        <p:spPr>
          <a:xfrm>
            <a:off x="7726534" y="1269505"/>
            <a:ext cx="2547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latin typeface="Bahnschrift" panose="020B0502040204020203" pitchFamily="34" charset="0"/>
              </a:rPr>
              <a:t>Система </a:t>
            </a:r>
          </a:p>
          <a:p>
            <a:pPr algn="ctr"/>
            <a:r>
              <a:rPr lang="ru-RU" sz="2000" b="1" dirty="0">
                <a:latin typeface="Bahnschrift" panose="020B0502040204020203" pitchFamily="34" charset="0"/>
              </a:rPr>
              <a:t>взаимодействия</a:t>
            </a:r>
          </a:p>
        </p:txBody>
      </p:sp>
    </p:spTree>
    <p:extLst>
      <p:ext uri="{BB962C8B-B14F-4D97-AF65-F5344CB8AC3E}">
        <p14:creationId xmlns:p14="http://schemas.microsoft.com/office/powerpoint/2010/main" val="3677988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79D04A-DA41-4CAD-A71A-91201EA26C95}"/>
              </a:ext>
            </a:extLst>
          </p:cNvPr>
          <p:cNvSpPr txBox="1"/>
          <p:nvPr/>
        </p:nvSpPr>
        <p:spPr>
          <a:xfrm>
            <a:off x="2050740" y="514906"/>
            <a:ext cx="6684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latin typeface="Bahnschrift" panose="020B0502040204020203" pitchFamily="34" charset="0"/>
              </a:rPr>
              <a:t>Характеристики ИИ-агентов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30117C4-DE12-49C3-BFB7-8FD2DBFDA11D}"/>
              </a:ext>
            </a:extLst>
          </p:cNvPr>
          <p:cNvSpPr/>
          <p:nvPr/>
        </p:nvSpPr>
        <p:spPr>
          <a:xfrm>
            <a:off x="446844" y="2238188"/>
            <a:ext cx="6684886" cy="4104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b="1" dirty="0">
                <a:latin typeface="Bahnschrift" panose="020B0502040204020203" pitchFamily="34" charset="0"/>
              </a:rPr>
              <a:t>ID и имя</a:t>
            </a:r>
            <a:r>
              <a:rPr lang="ru-RU" sz="1600" dirty="0">
                <a:latin typeface="Bahnschrift" panose="020B0502040204020203" pitchFamily="34" charset="0"/>
              </a:rPr>
              <a:t> — уникальный идентификатор и отображаемое имя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b="1" dirty="0">
                <a:latin typeface="Bahnschrift" panose="020B0502040204020203" pitchFamily="34" charset="0"/>
              </a:rPr>
              <a:t>Настроение</a:t>
            </a:r>
            <a:r>
              <a:rPr lang="ru-RU" sz="1600" dirty="0">
                <a:latin typeface="Bahnschrift" panose="020B0502040204020203" pitchFamily="34" charset="0"/>
              </a:rPr>
              <a:t> — числовое значение (</a:t>
            </a:r>
            <a:r>
              <a:rPr lang="ru-RU" sz="1600" dirty="0" err="1">
                <a:latin typeface="Bahnschrift" panose="020B0502040204020203" pitchFamily="34" charset="0"/>
              </a:rPr>
              <a:t>mood</a:t>
            </a:r>
            <a:r>
              <a:rPr lang="ru-RU" sz="1600" dirty="0">
                <a:latin typeface="Bahnschrift" panose="020B0502040204020203" pitchFamily="34" charset="0"/>
              </a:rPr>
              <a:t>) и его текстовый ярлык (</a:t>
            </a:r>
            <a:r>
              <a:rPr lang="ru-RU" sz="1600" dirty="0" err="1">
                <a:latin typeface="Bahnschrift" panose="020B0502040204020203" pitchFamily="34" charset="0"/>
              </a:rPr>
              <a:t>mood_label</a:t>
            </a:r>
            <a:r>
              <a:rPr lang="ru-RU" sz="1600" dirty="0">
                <a:latin typeface="Bahnschrift" panose="020B0502040204020203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b="1" dirty="0">
                <a:latin typeface="Bahnschrift" panose="020B0502040204020203" pitchFamily="34" charset="0"/>
              </a:rPr>
              <a:t>Текущий план</a:t>
            </a:r>
            <a:r>
              <a:rPr lang="ru-RU" sz="1600" dirty="0">
                <a:latin typeface="Bahnschrift" panose="020B0502040204020203" pitchFamily="34" charset="0"/>
              </a:rPr>
              <a:t> — цель, которую агент поставил себе в данный </a:t>
            </a:r>
          </a:p>
          <a:p>
            <a:pPr>
              <a:lnSpc>
                <a:spcPct val="150000"/>
              </a:lnSpc>
            </a:pPr>
            <a:r>
              <a:rPr lang="ru-RU" sz="1600" dirty="0">
                <a:latin typeface="Bahnschrift" panose="020B0502040204020203" pitchFamily="34" charset="0"/>
              </a:rPr>
              <a:t>      момент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b="1" dirty="0">
                <a:latin typeface="Bahnschrift" panose="020B0502040204020203" pitchFamily="34" charset="0"/>
              </a:rPr>
              <a:t>Позиция в пространстве</a:t>
            </a:r>
            <a:r>
              <a:rPr lang="ru-RU" sz="1600" dirty="0">
                <a:latin typeface="Bahnschrift" panose="020B0502040204020203" pitchFamily="34" charset="0"/>
              </a:rPr>
              <a:t> — координаты x, y, z для 2D/3D-сцены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b="1" dirty="0">
                <a:latin typeface="Bahnschrift" panose="020B0502040204020203" pitchFamily="34" charset="0"/>
              </a:rPr>
              <a:t>Направление взгляда</a:t>
            </a:r>
            <a:r>
              <a:rPr lang="ru-RU" sz="1600" dirty="0">
                <a:latin typeface="Bahnschrift" panose="020B0502040204020203" pitchFamily="34" charset="0"/>
              </a:rPr>
              <a:t> — вектор </a:t>
            </a:r>
            <a:r>
              <a:rPr lang="ru-RU" sz="1600" dirty="0" err="1">
                <a:latin typeface="Bahnschrift" panose="020B0502040204020203" pitchFamily="34" charset="0"/>
              </a:rPr>
              <a:t>look_at</a:t>
            </a:r>
            <a:r>
              <a:rPr lang="ru-RU" sz="1600" dirty="0">
                <a:latin typeface="Bahnschrift" panose="020B0502040204020203" pitchFamily="34" charset="0"/>
              </a:rPr>
              <a:t> (куда смотрит агент)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b="1" dirty="0">
                <a:latin typeface="Bahnschrift" panose="020B0502040204020203" pitchFamily="34" charset="0"/>
              </a:rPr>
              <a:t>Последнее действие</a:t>
            </a:r>
            <a:r>
              <a:rPr lang="ru-RU" sz="1600" dirty="0">
                <a:latin typeface="Bahnschrift" panose="020B0502040204020203" pitchFamily="34" charset="0"/>
              </a:rPr>
              <a:t> — тип действия (</a:t>
            </a:r>
            <a:r>
              <a:rPr lang="ru-RU" sz="1600" dirty="0" err="1">
                <a:latin typeface="Bahnschrift" panose="020B0502040204020203" pitchFamily="34" charset="0"/>
              </a:rPr>
              <a:t>last_action</a:t>
            </a:r>
            <a:r>
              <a:rPr lang="ru-RU" sz="1600" dirty="0">
                <a:latin typeface="Bahnschrift" panose="020B0502040204020203" pitchFamily="34" charset="0"/>
              </a:rPr>
              <a:t>) и текст</a:t>
            </a:r>
          </a:p>
          <a:p>
            <a:pPr>
              <a:lnSpc>
                <a:spcPct val="150000"/>
              </a:lnSpc>
            </a:pPr>
            <a:r>
              <a:rPr lang="ru-RU" sz="1600" dirty="0">
                <a:latin typeface="Bahnschrift" panose="020B0502040204020203" pitchFamily="34" charset="0"/>
              </a:rPr>
              <a:t>      последней реплики (</a:t>
            </a:r>
            <a:r>
              <a:rPr lang="ru-RU" sz="1600" dirty="0" err="1">
                <a:latin typeface="Bahnschrift" panose="020B0502040204020203" pitchFamily="34" charset="0"/>
              </a:rPr>
              <a:t>last_say</a:t>
            </a:r>
            <a:r>
              <a:rPr lang="ru-RU" sz="1600" dirty="0">
                <a:latin typeface="Bahnschrift" panose="020B0502040204020203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b="1" dirty="0">
                <a:latin typeface="Bahnschrift" panose="020B0502040204020203" pitchFamily="34" charset="0"/>
              </a:rPr>
              <a:t>Тик симуляции</a:t>
            </a:r>
            <a:r>
              <a:rPr lang="ru-RU" sz="1600" dirty="0">
                <a:latin typeface="Bahnschrift" panose="020B0502040204020203" pitchFamily="34" charset="0"/>
              </a:rPr>
              <a:t> — номер итерации, на которой было отправлено состояние</a:t>
            </a:r>
            <a:endParaRPr lang="ru-RU" sz="1600" b="0" i="0" dirty="0">
              <a:effectLst/>
              <a:latin typeface="Bahnschrift" panose="020B0502040204020203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FF8F98C-2C5B-4861-83C1-077AD983F1A3}"/>
              </a:ext>
            </a:extLst>
          </p:cNvPr>
          <p:cNvSpPr/>
          <p:nvPr/>
        </p:nvSpPr>
        <p:spPr>
          <a:xfrm>
            <a:off x="7818268" y="1378780"/>
            <a:ext cx="476139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Bahnschrift" panose="020B0502040204020203" pitchFamily="34" charset="0"/>
              </a:rPr>
              <a:t>{</a:t>
            </a:r>
            <a:endParaRPr lang="ru-RU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"id": "a1", </a:t>
            </a:r>
            <a:endParaRPr lang="ru-RU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"name": "Alice",</a:t>
            </a:r>
            <a:endParaRPr lang="ru-RU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"mood": 20, </a:t>
            </a:r>
            <a:endParaRPr lang="ru-RU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"</a:t>
            </a:r>
            <a:r>
              <a:rPr lang="en-US" sz="1600" dirty="0" err="1">
                <a:latin typeface="Bahnschrift" panose="020B0502040204020203" pitchFamily="34" charset="0"/>
              </a:rPr>
              <a:t>mood_label</a:t>
            </a:r>
            <a:r>
              <a:rPr lang="en-US" sz="1600" dirty="0">
                <a:latin typeface="Bahnschrift" panose="020B0502040204020203" pitchFamily="34" charset="0"/>
              </a:rPr>
              <a:t>": "happy", </a:t>
            </a:r>
            <a:endParaRPr lang="ru-RU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"</a:t>
            </a:r>
            <a:r>
              <a:rPr lang="en-US" sz="1600" dirty="0" err="1">
                <a:latin typeface="Bahnschrift" panose="020B0502040204020203" pitchFamily="34" charset="0"/>
              </a:rPr>
              <a:t>current_plan</a:t>
            </a:r>
            <a:r>
              <a:rPr lang="en-US" sz="1600" dirty="0">
                <a:latin typeface="Bahnschrift" panose="020B0502040204020203" pitchFamily="34" charset="0"/>
              </a:rPr>
              <a:t>": "Find </a:t>
            </a:r>
            <a:r>
              <a:rPr lang="en-US" sz="1600" dirty="0" err="1">
                <a:latin typeface="Bahnschrift" panose="020B0502040204020203" pitchFamily="34" charset="0"/>
              </a:rPr>
              <a:t>SkeBob</a:t>
            </a:r>
            <a:r>
              <a:rPr lang="en-US" sz="1600" dirty="0">
                <a:latin typeface="Bahnschrift" panose="020B0502040204020203" pitchFamily="34" charset="0"/>
              </a:rPr>
              <a:t> and apologize",</a:t>
            </a:r>
            <a:endParaRPr lang="ru-RU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"pos": { "x": 12.3, "y": 0.0, "z": -4.1 },</a:t>
            </a:r>
            <a:endParaRPr lang="ru-RU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"</a:t>
            </a:r>
            <a:r>
              <a:rPr lang="en-US" sz="1600" dirty="0" err="1">
                <a:latin typeface="Bahnschrift" panose="020B0502040204020203" pitchFamily="34" charset="0"/>
              </a:rPr>
              <a:t>look_at</a:t>
            </a:r>
            <a:r>
              <a:rPr lang="en-US" sz="1600" dirty="0">
                <a:latin typeface="Bahnschrift" panose="020B0502040204020203" pitchFamily="34" charset="0"/>
              </a:rPr>
              <a:t>": { "x": 0.0, "y": 0.0, "z": 1.0 },</a:t>
            </a:r>
            <a:endParaRPr lang="ru-RU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"</a:t>
            </a:r>
            <a:r>
              <a:rPr lang="en-US" sz="1600" dirty="0" err="1">
                <a:latin typeface="Bahnschrift" panose="020B0502040204020203" pitchFamily="34" charset="0"/>
              </a:rPr>
              <a:t>last_action</a:t>
            </a:r>
            <a:r>
              <a:rPr lang="en-US" sz="1600" dirty="0">
                <a:latin typeface="Bahnschrift" panose="020B0502040204020203" pitchFamily="34" charset="0"/>
              </a:rPr>
              <a:t>": "say", </a:t>
            </a:r>
            <a:endParaRPr lang="ru-RU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"</a:t>
            </a:r>
            <a:r>
              <a:rPr lang="en-US" sz="1600" dirty="0" err="1">
                <a:latin typeface="Bahnschrift" panose="020B0502040204020203" pitchFamily="34" charset="0"/>
              </a:rPr>
              <a:t>last_say</a:t>
            </a:r>
            <a:r>
              <a:rPr lang="en-US" sz="1600" dirty="0">
                <a:latin typeface="Bahnschrift" panose="020B0502040204020203" pitchFamily="34" charset="0"/>
              </a:rPr>
              <a:t>": "</a:t>
            </a:r>
            <a:r>
              <a:rPr lang="ru-RU" sz="1600" dirty="0">
                <a:latin typeface="Bahnschrift" panose="020B0502040204020203" pitchFamily="34" charset="0"/>
              </a:rPr>
              <a:t>Прости меня.",</a:t>
            </a:r>
          </a:p>
          <a:p>
            <a:r>
              <a:rPr lang="ru-RU" sz="1600" dirty="0">
                <a:latin typeface="Bahnschrift" panose="020B0502040204020203" pitchFamily="34" charset="0"/>
              </a:rPr>
              <a:t> "</a:t>
            </a:r>
            <a:r>
              <a:rPr lang="en-US" sz="1600" dirty="0">
                <a:latin typeface="Bahnschrift" panose="020B0502040204020203" pitchFamily="34" charset="0"/>
              </a:rPr>
              <a:t>tick" : 42 </a:t>
            </a:r>
            <a:endParaRPr lang="ru-RU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}</a:t>
            </a:r>
            <a:endParaRPr lang="ru-RU" sz="16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5293812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oppins Black - Poppins Light">
      <a:majorFont>
        <a:latin typeface="Poppins Black"/>
        <a:ea typeface="Arial Unicode MS"/>
        <a:cs typeface=""/>
      </a:majorFont>
      <a:minorFont>
        <a:latin typeface="Poppins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C252F"/>
        </a:solidFill>
        <a:ln w="57150" cap="flat">
          <a:noFill/>
          <a:prstDash val="solid"/>
          <a:miter/>
        </a:ln>
      </a:spPr>
      <a:bodyPr rtlCol="0" anchor="ctr"/>
      <a:lstStyle>
        <a:defPPr algn="ctr">
          <a:defRPr sz="2000" dirty="0" smtClean="0">
            <a:solidFill>
              <a:schemeClr val="bg1"/>
            </a:solidFill>
            <a:latin typeface="+mj-lt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5142</TotalTime>
  <Words>585</Words>
  <Application>Microsoft Office PowerPoint</Application>
  <PresentationFormat>Широкоэкранный</PresentationFormat>
  <Paragraphs>141</Paragraphs>
  <Slides>16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Arial</vt:lpstr>
      <vt:lpstr>Poppins Black</vt:lpstr>
      <vt:lpstr>Bahnschrift</vt:lpstr>
      <vt:lpstr>Bahnschrift SemiBold</vt:lpstr>
      <vt:lpstr>Arial Black</vt:lpstr>
      <vt:lpstr>Poppins Light</vt:lpstr>
      <vt:lpstr>Wingdings</vt:lpstr>
      <vt:lpstr>맑은 고딕</vt:lpstr>
      <vt:lpstr>PPTMON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User</cp:lastModifiedBy>
  <cp:revision>313</cp:revision>
  <dcterms:created xsi:type="dcterms:W3CDTF">2019-04-06T05:20:47Z</dcterms:created>
  <dcterms:modified xsi:type="dcterms:W3CDTF">2026-02-18T06:51:25Z</dcterms:modified>
</cp:coreProperties>
</file>

<file path=docProps/thumbnail.jpeg>
</file>